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Lst>
  <p:notesMasterIdLst>
    <p:notesMasterId r:id="rId20"/>
  </p:notesMasterIdLst>
  <p:handoutMasterIdLst>
    <p:handoutMasterId r:id="rId21"/>
  </p:handoutMasterIdLst>
  <p:sldIdLst>
    <p:sldId id="257" r:id="rId2"/>
    <p:sldId id="258" r:id="rId3"/>
    <p:sldId id="268" r:id="rId4"/>
    <p:sldId id="267" r:id="rId5"/>
    <p:sldId id="277" r:id="rId6"/>
    <p:sldId id="264" r:id="rId7"/>
    <p:sldId id="269" r:id="rId8"/>
    <p:sldId id="272" r:id="rId9"/>
    <p:sldId id="278" r:id="rId10"/>
    <p:sldId id="265" r:id="rId11"/>
    <p:sldId id="266" r:id="rId12"/>
    <p:sldId id="273" r:id="rId13"/>
    <p:sldId id="274" r:id="rId14"/>
    <p:sldId id="275" r:id="rId15"/>
    <p:sldId id="279" r:id="rId16"/>
    <p:sldId id="276" r:id="rId17"/>
    <p:sldId id="280"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99FF"/>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60" d="100"/>
          <a:sy n="60" d="100"/>
        </p:scale>
        <p:origin x="31" y="89"/>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17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217514CD-6744-48EA-90E9-68A9AC6DAEE8}" type="datetime1">
              <a:rPr lang="en-US"/>
              <a:pPr/>
              <a:t>5/27/2020</a:t>
            </a:fld>
            <a:endParaRPr lang="en-US"/>
          </a:p>
        </p:txBody>
      </p:sp>
      <p:sp>
        <p:nvSpPr>
          <p:cNvPr id="717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17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CBD451D-8935-4D38-81B4-73A8F7873D1F}" type="slidenum">
              <a:rPr lang="en-US"/>
              <a:pPr/>
              <a:t>‹#›</a:t>
            </a:fld>
            <a:endParaRPr lang="en-US"/>
          </a:p>
        </p:txBody>
      </p:sp>
    </p:spTree>
    <p:extLst>
      <p:ext uri="{BB962C8B-B14F-4D97-AF65-F5344CB8AC3E}">
        <p14:creationId xmlns:p14="http://schemas.microsoft.com/office/powerpoint/2010/main" val="365020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30A50F53-FA31-41C9-BE8E-525025389E53}" type="datetime1">
              <a:rPr lang="en-US"/>
              <a:pPr/>
              <a:t>5/27/2020</a:t>
            </a:fld>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79C1895-BEDE-422C-A632-4A1B7CD474CA}" type="slidenum">
              <a:rPr lang="en-US"/>
              <a:pPr/>
              <a:t>‹#›</a:t>
            </a:fld>
            <a:endParaRPr lang="en-US"/>
          </a:p>
        </p:txBody>
      </p:sp>
    </p:spTree>
    <p:extLst>
      <p:ext uri="{BB962C8B-B14F-4D97-AF65-F5344CB8AC3E}">
        <p14:creationId xmlns:p14="http://schemas.microsoft.com/office/powerpoint/2010/main" val="892971184"/>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pitchFamily="72"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72" charset="0"/>
        <a:ea typeface="ＭＳ Ｐゴシック" pitchFamily="72" charset="-128"/>
        <a:cs typeface="+mn-cs"/>
      </a:defRPr>
    </a:lvl2pPr>
    <a:lvl3pPr marL="914400" algn="l" rtl="0" eaLnBrk="0" fontAlgn="base" hangingPunct="0">
      <a:spcBef>
        <a:spcPct val="30000"/>
      </a:spcBef>
      <a:spcAft>
        <a:spcPct val="0"/>
      </a:spcAft>
      <a:defRPr sz="1200" kern="1200">
        <a:solidFill>
          <a:schemeClr val="tx1"/>
        </a:solidFill>
        <a:latin typeface="Times" pitchFamily="72" charset="0"/>
        <a:ea typeface="ＭＳ Ｐゴシック" pitchFamily="72" charset="-128"/>
        <a:cs typeface="+mn-cs"/>
      </a:defRPr>
    </a:lvl3pPr>
    <a:lvl4pPr marL="1371600" algn="l" rtl="0" eaLnBrk="0" fontAlgn="base" hangingPunct="0">
      <a:spcBef>
        <a:spcPct val="30000"/>
      </a:spcBef>
      <a:spcAft>
        <a:spcPct val="0"/>
      </a:spcAft>
      <a:defRPr sz="1200" kern="1200">
        <a:solidFill>
          <a:schemeClr val="tx1"/>
        </a:solidFill>
        <a:latin typeface="Times" pitchFamily="72" charset="0"/>
        <a:ea typeface="ＭＳ Ｐゴシック" pitchFamily="72" charset="-128"/>
        <a:cs typeface="+mn-cs"/>
      </a:defRPr>
    </a:lvl4pPr>
    <a:lvl5pPr marL="1828800" algn="l" rtl="0" eaLnBrk="0" fontAlgn="base" hangingPunct="0">
      <a:spcBef>
        <a:spcPct val="30000"/>
      </a:spcBef>
      <a:spcAft>
        <a:spcPct val="0"/>
      </a:spcAft>
      <a:defRPr sz="1200" kern="1200">
        <a:solidFill>
          <a:schemeClr val="tx1"/>
        </a:solidFill>
        <a:latin typeface="Times" pitchFamily="72" charset="0"/>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E2369-003D-4834-B2FB-ACD8136266E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B4E8E07-11A3-4D3B-83F7-9CE80E23550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DC656FE-60CD-4B9F-BDC9-4A2254DA7E45}"/>
              </a:ext>
            </a:extLst>
          </p:cNvPr>
          <p:cNvSpPr>
            <a:spLocks noGrp="1"/>
          </p:cNvSpPr>
          <p:nvPr>
            <p:ph type="dt" sz="half" idx="10"/>
          </p:nvPr>
        </p:nvSpPr>
        <p:spPr/>
        <p:txBody>
          <a:bodyPr/>
          <a:lstStyle/>
          <a:p>
            <a:fld id="{0FCB4D73-AAC7-44DC-9591-4687A978C75F}" type="datetime1">
              <a:rPr lang="en-US" smtClean="0"/>
              <a:pPr/>
              <a:t>5/27/2020</a:t>
            </a:fld>
            <a:endParaRPr lang="en-US"/>
          </a:p>
        </p:txBody>
      </p:sp>
      <p:sp>
        <p:nvSpPr>
          <p:cNvPr id="5" name="Footer Placeholder 4">
            <a:extLst>
              <a:ext uri="{FF2B5EF4-FFF2-40B4-BE49-F238E27FC236}">
                <a16:creationId xmlns:a16="http://schemas.microsoft.com/office/drawing/2014/main" id="{0FD2D745-2A24-498A-A651-87351511AAAC}"/>
              </a:ext>
            </a:extLst>
          </p:cNvPr>
          <p:cNvSpPr>
            <a:spLocks noGrp="1"/>
          </p:cNvSpPr>
          <p:nvPr>
            <p:ph type="ftr" sz="quarter" idx="11"/>
          </p:nvPr>
        </p:nvSpPr>
        <p:spPr/>
        <p:txBody>
          <a:bodyPr/>
          <a:lstStyle/>
          <a:p>
            <a:r>
              <a:rPr lang="en-US"/>
              <a:t>English II</a:t>
            </a:r>
          </a:p>
        </p:txBody>
      </p:sp>
      <p:sp>
        <p:nvSpPr>
          <p:cNvPr id="6" name="Slide Number Placeholder 5">
            <a:extLst>
              <a:ext uri="{FF2B5EF4-FFF2-40B4-BE49-F238E27FC236}">
                <a16:creationId xmlns:a16="http://schemas.microsoft.com/office/drawing/2014/main" id="{3D35133F-44B3-4B90-809D-E4CF1F676852}"/>
              </a:ext>
            </a:extLst>
          </p:cNvPr>
          <p:cNvSpPr>
            <a:spLocks noGrp="1"/>
          </p:cNvSpPr>
          <p:nvPr>
            <p:ph type="sldNum" sz="quarter" idx="12"/>
          </p:nvPr>
        </p:nvSpPr>
        <p:spPr/>
        <p:txBody>
          <a:bodyPr/>
          <a:lstStyle/>
          <a:p>
            <a:r>
              <a:rPr lang="en-US"/>
              <a:t>Page </a:t>
            </a:r>
            <a:fld id="{EB81C01D-BD0D-41F1-A1CA-B7E7D3C00369}" type="slidenum">
              <a:rPr lang="en-US" smtClean="0"/>
              <a:pPr/>
              <a:t>‹#›</a:t>
            </a:fld>
            <a:endParaRPr lang="en-US"/>
          </a:p>
        </p:txBody>
      </p:sp>
    </p:spTree>
    <p:extLst>
      <p:ext uri="{BB962C8B-B14F-4D97-AF65-F5344CB8AC3E}">
        <p14:creationId xmlns:p14="http://schemas.microsoft.com/office/powerpoint/2010/main" val="2747789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EF810-9F0A-425C-A6A6-1BF5831C1F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51EF8C-376F-40E7-A215-5D30CEBB55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412307-D60C-42F9-BCEA-0D5FD6B98B75}"/>
              </a:ext>
            </a:extLst>
          </p:cNvPr>
          <p:cNvSpPr>
            <a:spLocks noGrp="1"/>
          </p:cNvSpPr>
          <p:nvPr>
            <p:ph type="dt" sz="half" idx="10"/>
          </p:nvPr>
        </p:nvSpPr>
        <p:spPr/>
        <p:txBody>
          <a:bodyPr/>
          <a:lstStyle/>
          <a:p>
            <a:fld id="{604E7964-F909-4B7E-84C9-3CD3C1C165F9}" type="datetime1">
              <a:rPr lang="en-US" smtClean="0"/>
              <a:pPr/>
              <a:t>5/27/2020</a:t>
            </a:fld>
            <a:endParaRPr lang="en-US"/>
          </a:p>
        </p:txBody>
      </p:sp>
      <p:sp>
        <p:nvSpPr>
          <p:cNvPr id="5" name="Footer Placeholder 4">
            <a:extLst>
              <a:ext uri="{FF2B5EF4-FFF2-40B4-BE49-F238E27FC236}">
                <a16:creationId xmlns:a16="http://schemas.microsoft.com/office/drawing/2014/main" id="{38A01927-7712-4DA6-A476-4E059419019E}"/>
              </a:ext>
            </a:extLst>
          </p:cNvPr>
          <p:cNvSpPr>
            <a:spLocks noGrp="1"/>
          </p:cNvSpPr>
          <p:nvPr>
            <p:ph type="ftr" sz="quarter" idx="11"/>
          </p:nvPr>
        </p:nvSpPr>
        <p:spPr/>
        <p:txBody>
          <a:bodyPr/>
          <a:lstStyle/>
          <a:p>
            <a:r>
              <a:rPr lang="en-US"/>
              <a:t>English II</a:t>
            </a:r>
          </a:p>
        </p:txBody>
      </p:sp>
      <p:sp>
        <p:nvSpPr>
          <p:cNvPr id="6" name="Slide Number Placeholder 5">
            <a:extLst>
              <a:ext uri="{FF2B5EF4-FFF2-40B4-BE49-F238E27FC236}">
                <a16:creationId xmlns:a16="http://schemas.microsoft.com/office/drawing/2014/main" id="{FD269752-E972-44A7-98CD-DECC9B14B5C8}"/>
              </a:ext>
            </a:extLst>
          </p:cNvPr>
          <p:cNvSpPr>
            <a:spLocks noGrp="1"/>
          </p:cNvSpPr>
          <p:nvPr>
            <p:ph type="sldNum" sz="quarter" idx="12"/>
          </p:nvPr>
        </p:nvSpPr>
        <p:spPr/>
        <p:txBody>
          <a:bodyPr/>
          <a:lstStyle/>
          <a:p>
            <a:r>
              <a:rPr lang="en-US"/>
              <a:t>Page </a:t>
            </a:r>
            <a:fld id="{85EFE556-8038-4053-BFA7-7A304017D146}" type="slidenum">
              <a:rPr lang="en-US" smtClean="0"/>
              <a:pPr/>
              <a:t>‹#›</a:t>
            </a:fld>
            <a:endParaRPr lang="en-US"/>
          </a:p>
        </p:txBody>
      </p:sp>
    </p:spTree>
    <p:extLst>
      <p:ext uri="{BB962C8B-B14F-4D97-AF65-F5344CB8AC3E}">
        <p14:creationId xmlns:p14="http://schemas.microsoft.com/office/powerpoint/2010/main" val="3377618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3EFBEF-DA65-4C2D-AE8C-8C55E840933A}"/>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6DC63A0-24E9-42A3-B00F-842BD93898CC}"/>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27EA03-60A7-4291-998E-237EFF850C42}"/>
              </a:ext>
            </a:extLst>
          </p:cNvPr>
          <p:cNvSpPr>
            <a:spLocks noGrp="1"/>
          </p:cNvSpPr>
          <p:nvPr>
            <p:ph type="dt" sz="half" idx="10"/>
          </p:nvPr>
        </p:nvSpPr>
        <p:spPr/>
        <p:txBody>
          <a:bodyPr/>
          <a:lstStyle/>
          <a:p>
            <a:fld id="{B620C437-9398-4590-B04F-9A890429BDD7}" type="datetime1">
              <a:rPr lang="en-US" smtClean="0"/>
              <a:pPr/>
              <a:t>5/27/2020</a:t>
            </a:fld>
            <a:endParaRPr lang="en-US"/>
          </a:p>
        </p:txBody>
      </p:sp>
      <p:sp>
        <p:nvSpPr>
          <p:cNvPr id="5" name="Footer Placeholder 4">
            <a:extLst>
              <a:ext uri="{FF2B5EF4-FFF2-40B4-BE49-F238E27FC236}">
                <a16:creationId xmlns:a16="http://schemas.microsoft.com/office/drawing/2014/main" id="{1FA131FF-8EC9-4703-B3AC-85CB068852A9}"/>
              </a:ext>
            </a:extLst>
          </p:cNvPr>
          <p:cNvSpPr>
            <a:spLocks noGrp="1"/>
          </p:cNvSpPr>
          <p:nvPr>
            <p:ph type="ftr" sz="quarter" idx="11"/>
          </p:nvPr>
        </p:nvSpPr>
        <p:spPr/>
        <p:txBody>
          <a:bodyPr/>
          <a:lstStyle/>
          <a:p>
            <a:r>
              <a:rPr lang="en-US"/>
              <a:t>English II</a:t>
            </a:r>
          </a:p>
        </p:txBody>
      </p:sp>
      <p:sp>
        <p:nvSpPr>
          <p:cNvPr id="6" name="Slide Number Placeholder 5">
            <a:extLst>
              <a:ext uri="{FF2B5EF4-FFF2-40B4-BE49-F238E27FC236}">
                <a16:creationId xmlns:a16="http://schemas.microsoft.com/office/drawing/2014/main" id="{89464101-F540-44B6-8B60-69449E48FC49}"/>
              </a:ext>
            </a:extLst>
          </p:cNvPr>
          <p:cNvSpPr>
            <a:spLocks noGrp="1"/>
          </p:cNvSpPr>
          <p:nvPr>
            <p:ph type="sldNum" sz="quarter" idx="12"/>
          </p:nvPr>
        </p:nvSpPr>
        <p:spPr/>
        <p:txBody>
          <a:bodyPr/>
          <a:lstStyle/>
          <a:p>
            <a:r>
              <a:rPr lang="en-US"/>
              <a:t>Page </a:t>
            </a:r>
            <a:fld id="{BF971CF4-BA05-4F81-BD17-A6F7840BA588}" type="slidenum">
              <a:rPr lang="en-US" smtClean="0"/>
              <a:pPr/>
              <a:t>‹#›</a:t>
            </a:fld>
            <a:endParaRPr lang="en-US"/>
          </a:p>
        </p:txBody>
      </p:sp>
    </p:spTree>
    <p:extLst>
      <p:ext uri="{BB962C8B-B14F-4D97-AF65-F5344CB8AC3E}">
        <p14:creationId xmlns:p14="http://schemas.microsoft.com/office/powerpoint/2010/main" val="47529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3197A-2C41-457A-B732-771327929F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519D39-BABF-4295-9B8C-986237E0D4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8F6DEA-8D5E-45A3-AB07-DC16E2CA7755}"/>
              </a:ext>
            </a:extLst>
          </p:cNvPr>
          <p:cNvSpPr>
            <a:spLocks noGrp="1"/>
          </p:cNvSpPr>
          <p:nvPr>
            <p:ph type="dt" sz="half" idx="10"/>
          </p:nvPr>
        </p:nvSpPr>
        <p:spPr/>
        <p:txBody>
          <a:bodyPr/>
          <a:lstStyle/>
          <a:p>
            <a:fld id="{5C723963-7CAE-4BF2-B3C9-7C9486D5C77F}" type="datetime1">
              <a:rPr lang="en-US" smtClean="0"/>
              <a:pPr/>
              <a:t>5/27/2020</a:t>
            </a:fld>
            <a:endParaRPr lang="en-US"/>
          </a:p>
        </p:txBody>
      </p:sp>
      <p:sp>
        <p:nvSpPr>
          <p:cNvPr id="5" name="Footer Placeholder 4">
            <a:extLst>
              <a:ext uri="{FF2B5EF4-FFF2-40B4-BE49-F238E27FC236}">
                <a16:creationId xmlns:a16="http://schemas.microsoft.com/office/drawing/2014/main" id="{5EC72578-3835-4DD5-AD7C-99BB16923886}"/>
              </a:ext>
            </a:extLst>
          </p:cNvPr>
          <p:cNvSpPr>
            <a:spLocks noGrp="1"/>
          </p:cNvSpPr>
          <p:nvPr>
            <p:ph type="ftr" sz="quarter" idx="11"/>
          </p:nvPr>
        </p:nvSpPr>
        <p:spPr/>
        <p:txBody>
          <a:bodyPr/>
          <a:lstStyle/>
          <a:p>
            <a:r>
              <a:rPr lang="en-US"/>
              <a:t>English II</a:t>
            </a:r>
          </a:p>
        </p:txBody>
      </p:sp>
      <p:sp>
        <p:nvSpPr>
          <p:cNvPr id="6" name="Slide Number Placeholder 5">
            <a:extLst>
              <a:ext uri="{FF2B5EF4-FFF2-40B4-BE49-F238E27FC236}">
                <a16:creationId xmlns:a16="http://schemas.microsoft.com/office/drawing/2014/main" id="{33E62594-90E0-446D-8A43-1F438C3ECD45}"/>
              </a:ext>
            </a:extLst>
          </p:cNvPr>
          <p:cNvSpPr>
            <a:spLocks noGrp="1"/>
          </p:cNvSpPr>
          <p:nvPr>
            <p:ph type="sldNum" sz="quarter" idx="12"/>
          </p:nvPr>
        </p:nvSpPr>
        <p:spPr/>
        <p:txBody>
          <a:bodyPr/>
          <a:lstStyle/>
          <a:p>
            <a:r>
              <a:rPr lang="en-US"/>
              <a:t>Page </a:t>
            </a:r>
            <a:fld id="{ED8B0ACC-F7CC-4972-8568-EAB63ADA8057}" type="slidenum">
              <a:rPr lang="en-US" smtClean="0"/>
              <a:pPr/>
              <a:t>‹#›</a:t>
            </a:fld>
            <a:endParaRPr lang="en-US"/>
          </a:p>
        </p:txBody>
      </p:sp>
    </p:spTree>
    <p:extLst>
      <p:ext uri="{BB962C8B-B14F-4D97-AF65-F5344CB8AC3E}">
        <p14:creationId xmlns:p14="http://schemas.microsoft.com/office/powerpoint/2010/main" val="961800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C6F6F-1D59-4831-8E29-BBCCDA69DF0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460D08D5-ACFC-4C7E-A6B0-9AE18790636A}"/>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74CC1FE-DA64-4637-B9A6-51F2119D9C11}"/>
              </a:ext>
            </a:extLst>
          </p:cNvPr>
          <p:cNvSpPr>
            <a:spLocks noGrp="1"/>
          </p:cNvSpPr>
          <p:nvPr>
            <p:ph type="dt" sz="half" idx="10"/>
          </p:nvPr>
        </p:nvSpPr>
        <p:spPr/>
        <p:txBody>
          <a:bodyPr/>
          <a:lstStyle/>
          <a:p>
            <a:fld id="{8A981FF8-97D7-4DE0-AE28-1C8FF3634371}" type="datetime1">
              <a:rPr lang="en-US" smtClean="0"/>
              <a:pPr/>
              <a:t>5/27/2020</a:t>
            </a:fld>
            <a:endParaRPr lang="en-US"/>
          </a:p>
        </p:txBody>
      </p:sp>
      <p:sp>
        <p:nvSpPr>
          <p:cNvPr id="5" name="Footer Placeholder 4">
            <a:extLst>
              <a:ext uri="{FF2B5EF4-FFF2-40B4-BE49-F238E27FC236}">
                <a16:creationId xmlns:a16="http://schemas.microsoft.com/office/drawing/2014/main" id="{BDBF8AB2-FCAE-4B8C-9D52-F73B07746E86}"/>
              </a:ext>
            </a:extLst>
          </p:cNvPr>
          <p:cNvSpPr>
            <a:spLocks noGrp="1"/>
          </p:cNvSpPr>
          <p:nvPr>
            <p:ph type="ftr" sz="quarter" idx="11"/>
          </p:nvPr>
        </p:nvSpPr>
        <p:spPr/>
        <p:txBody>
          <a:bodyPr/>
          <a:lstStyle/>
          <a:p>
            <a:r>
              <a:rPr lang="en-US"/>
              <a:t>English II</a:t>
            </a:r>
          </a:p>
        </p:txBody>
      </p:sp>
      <p:sp>
        <p:nvSpPr>
          <p:cNvPr id="6" name="Slide Number Placeholder 5">
            <a:extLst>
              <a:ext uri="{FF2B5EF4-FFF2-40B4-BE49-F238E27FC236}">
                <a16:creationId xmlns:a16="http://schemas.microsoft.com/office/drawing/2014/main" id="{0AEDBC7A-9839-4F6F-938E-FC483789503B}"/>
              </a:ext>
            </a:extLst>
          </p:cNvPr>
          <p:cNvSpPr>
            <a:spLocks noGrp="1"/>
          </p:cNvSpPr>
          <p:nvPr>
            <p:ph type="sldNum" sz="quarter" idx="12"/>
          </p:nvPr>
        </p:nvSpPr>
        <p:spPr/>
        <p:txBody>
          <a:bodyPr/>
          <a:lstStyle/>
          <a:p>
            <a:r>
              <a:rPr lang="en-US"/>
              <a:t>Page </a:t>
            </a:r>
            <a:fld id="{98E65A7C-6D65-484D-8A21-326F3929F286}" type="slidenum">
              <a:rPr lang="en-US" smtClean="0"/>
              <a:pPr/>
              <a:t>‹#›</a:t>
            </a:fld>
            <a:endParaRPr lang="en-US"/>
          </a:p>
        </p:txBody>
      </p:sp>
    </p:spTree>
    <p:extLst>
      <p:ext uri="{BB962C8B-B14F-4D97-AF65-F5344CB8AC3E}">
        <p14:creationId xmlns:p14="http://schemas.microsoft.com/office/powerpoint/2010/main" val="2729868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D92D4-BADD-4634-9E9B-B1F38A2BE0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E11621-E6DD-4B56-BAC5-4B2A7A8BF5B1}"/>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E8ED43-8D00-48C3-98A6-417D06A32284}"/>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807DB51-A76B-4ABA-B66B-11015396E394}"/>
              </a:ext>
            </a:extLst>
          </p:cNvPr>
          <p:cNvSpPr>
            <a:spLocks noGrp="1"/>
          </p:cNvSpPr>
          <p:nvPr>
            <p:ph type="dt" sz="half" idx="10"/>
          </p:nvPr>
        </p:nvSpPr>
        <p:spPr/>
        <p:txBody>
          <a:bodyPr/>
          <a:lstStyle/>
          <a:p>
            <a:fld id="{8B548D7B-DF02-47AB-A8F9-8D9BA8090634}" type="datetime1">
              <a:rPr lang="en-US" smtClean="0"/>
              <a:pPr/>
              <a:t>5/27/2020</a:t>
            </a:fld>
            <a:endParaRPr lang="en-US"/>
          </a:p>
        </p:txBody>
      </p:sp>
      <p:sp>
        <p:nvSpPr>
          <p:cNvPr id="6" name="Footer Placeholder 5">
            <a:extLst>
              <a:ext uri="{FF2B5EF4-FFF2-40B4-BE49-F238E27FC236}">
                <a16:creationId xmlns:a16="http://schemas.microsoft.com/office/drawing/2014/main" id="{5F2DA973-1AA4-47F9-899F-0643FB57B4AA}"/>
              </a:ext>
            </a:extLst>
          </p:cNvPr>
          <p:cNvSpPr>
            <a:spLocks noGrp="1"/>
          </p:cNvSpPr>
          <p:nvPr>
            <p:ph type="ftr" sz="quarter" idx="11"/>
          </p:nvPr>
        </p:nvSpPr>
        <p:spPr/>
        <p:txBody>
          <a:bodyPr/>
          <a:lstStyle/>
          <a:p>
            <a:r>
              <a:rPr lang="en-US"/>
              <a:t>English II</a:t>
            </a:r>
          </a:p>
        </p:txBody>
      </p:sp>
      <p:sp>
        <p:nvSpPr>
          <p:cNvPr id="7" name="Slide Number Placeholder 6">
            <a:extLst>
              <a:ext uri="{FF2B5EF4-FFF2-40B4-BE49-F238E27FC236}">
                <a16:creationId xmlns:a16="http://schemas.microsoft.com/office/drawing/2014/main" id="{8BC3334E-DB58-46DA-95BD-509DDC0FF123}"/>
              </a:ext>
            </a:extLst>
          </p:cNvPr>
          <p:cNvSpPr>
            <a:spLocks noGrp="1"/>
          </p:cNvSpPr>
          <p:nvPr>
            <p:ph type="sldNum" sz="quarter" idx="12"/>
          </p:nvPr>
        </p:nvSpPr>
        <p:spPr/>
        <p:txBody>
          <a:bodyPr/>
          <a:lstStyle/>
          <a:p>
            <a:r>
              <a:rPr lang="en-US"/>
              <a:t>Page </a:t>
            </a:r>
            <a:fld id="{1D302E0E-EDE0-4BB1-AE2C-72601713A56E}" type="slidenum">
              <a:rPr lang="en-US" smtClean="0"/>
              <a:pPr/>
              <a:t>‹#›</a:t>
            </a:fld>
            <a:endParaRPr lang="en-US"/>
          </a:p>
        </p:txBody>
      </p:sp>
    </p:spTree>
    <p:extLst>
      <p:ext uri="{BB962C8B-B14F-4D97-AF65-F5344CB8AC3E}">
        <p14:creationId xmlns:p14="http://schemas.microsoft.com/office/powerpoint/2010/main" val="992640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64C9E-5AB0-4719-9153-582EB1111541}"/>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136031-E633-4CC2-B0A4-DBFFBBB2550E}"/>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5466085E-ADE3-4E9B-808E-887E2FF217F4}"/>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0C8F1A-2AF0-4DEF-A759-CF7EC642744C}"/>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4C1454B-32BE-4659-8FC9-7E47605D13E7}"/>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AAE625-56EC-495D-8C9A-B155694035E4}"/>
              </a:ext>
            </a:extLst>
          </p:cNvPr>
          <p:cNvSpPr>
            <a:spLocks noGrp="1"/>
          </p:cNvSpPr>
          <p:nvPr>
            <p:ph type="dt" sz="half" idx="10"/>
          </p:nvPr>
        </p:nvSpPr>
        <p:spPr/>
        <p:txBody>
          <a:bodyPr/>
          <a:lstStyle/>
          <a:p>
            <a:fld id="{1747523D-6553-48C0-AFBC-8AD8F7B8E45A}" type="datetime1">
              <a:rPr lang="en-US" smtClean="0"/>
              <a:pPr/>
              <a:t>5/27/2020</a:t>
            </a:fld>
            <a:endParaRPr lang="en-US"/>
          </a:p>
        </p:txBody>
      </p:sp>
      <p:sp>
        <p:nvSpPr>
          <p:cNvPr id="8" name="Footer Placeholder 7">
            <a:extLst>
              <a:ext uri="{FF2B5EF4-FFF2-40B4-BE49-F238E27FC236}">
                <a16:creationId xmlns:a16="http://schemas.microsoft.com/office/drawing/2014/main" id="{525B6BC9-C828-4DAB-B6CB-E84CE0802DD0}"/>
              </a:ext>
            </a:extLst>
          </p:cNvPr>
          <p:cNvSpPr>
            <a:spLocks noGrp="1"/>
          </p:cNvSpPr>
          <p:nvPr>
            <p:ph type="ftr" sz="quarter" idx="11"/>
          </p:nvPr>
        </p:nvSpPr>
        <p:spPr/>
        <p:txBody>
          <a:bodyPr/>
          <a:lstStyle/>
          <a:p>
            <a:r>
              <a:rPr lang="en-US"/>
              <a:t>English II</a:t>
            </a:r>
          </a:p>
        </p:txBody>
      </p:sp>
      <p:sp>
        <p:nvSpPr>
          <p:cNvPr id="9" name="Slide Number Placeholder 8">
            <a:extLst>
              <a:ext uri="{FF2B5EF4-FFF2-40B4-BE49-F238E27FC236}">
                <a16:creationId xmlns:a16="http://schemas.microsoft.com/office/drawing/2014/main" id="{F2932A67-42B5-4686-9872-69B6D357CE5A}"/>
              </a:ext>
            </a:extLst>
          </p:cNvPr>
          <p:cNvSpPr>
            <a:spLocks noGrp="1"/>
          </p:cNvSpPr>
          <p:nvPr>
            <p:ph type="sldNum" sz="quarter" idx="12"/>
          </p:nvPr>
        </p:nvSpPr>
        <p:spPr/>
        <p:txBody>
          <a:bodyPr/>
          <a:lstStyle/>
          <a:p>
            <a:r>
              <a:rPr lang="en-US"/>
              <a:t>Page </a:t>
            </a:r>
            <a:fld id="{BF21663C-63B3-43D4-B9FA-73FADF2355B3}" type="slidenum">
              <a:rPr lang="en-US" smtClean="0"/>
              <a:pPr/>
              <a:t>‹#›</a:t>
            </a:fld>
            <a:endParaRPr lang="en-US"/>
          </a:p>
        </p:txBody>
      </p:sp>
    </p:spTree>
    <p:extLst>
      <p:ext uri="{BB962C8B-B14F-4D97-AF65-F5344CB8AC3E}">
        <p14:creationId xmlns:p14="http://schemas.microsoft.com/office/powerpoint/2010/main" val="1290471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E15EF-97CC-4ED0-937E-61D4F20450B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3B81CB-406F-4A10-AED8-E7F796533291}"/>
              </a:ext>
            </a:extLst>
          </p:cNvPr>
          <p:cNvSpPr>
            <a:spLocks noGrp="1"/>
          </p:cNvSpPr>
          <p:nvPr>
            <p:ph type="dt" sz="half" idx="10"/>
          </p:nvPr>
        </p:nvSpPr>
        <p:spPr/>
        <p:txBody>
          <a:bodyPr/>
          <a:lstStyle/>
          <a:p>
            <a:fld id="{07D5573F-C8AB-4256-A2BE-78CAC52E1695}" type="datetime1">
              <a:rPr lang="en-US" smtClean="0"/>
              <a:pPr/>
              <a:t>5/27/2020</a:t>
            </a:fld>
            <a:endParaRPr lang="en-US"/>
          </a:p>
        </p:txBody>
      </p:sp>
      <p:sp>
        <p:nvSpPr>
          <p:cNvPr id="4" name="Footer Placeholder 3">
            <a:extLst>
              <a:ext uri="{FF2B5EF4-FFF2-40B4-BE49-F238E27FC236}">
                <a16:creationId xmlns:a16="http://schemas.microsoft.com/office/drawing/2014/main" id="{35A52BEF-02F3-444E-B069-57B47BE1A9B9}"/>
              </a:ext>
            </a:extLst>
          </p:cNvPr>
          <p:cNvSpPr>
            <a:spLocks noGrp="1"/>
          </p:cNvSpPr>
          <p:nvPr>
            <p:ph type="ftr" sz="quarter" idx="11"/>
          </p:nvPr>
        </p:nvSpPr>
        <p:spPr/>
        <p:txBody>
          <a:bodyPr/>
          <a:lstStyle/>
          <a:p>
            <a:r>
              <a:rPr lang="en-US"/>
              <a:t>English II</a:t>
            </a:r>
          </a:p>
        </p:txBody>
      </p:sp>
      <p:sp>
        <p:nvSpPr>
          <p:cNvPr id="5" name="Slide Number Placeholder 4">
            <a:extLst>
              <a:ext uri="{FF2B5EF4-FFF2-40B4-BE49-F238E27FC236}">
                <a16:creationId xmlns:a16="http://schemas.microsoft.com/office/drawing/2014/main" id="{4DE7FAC3-D1D7-41BC-BE3B-F187A2ED7533}"/>
              </a:ext>
            </a:extLst>
          </p:cNvPr>
          <p:cNvSpPr>
            <a:spLocks noGrp="1"/>
          </p:cNvSpPr>
          <p:nvPr>
            <p:ph type="sldNum" sz="quarter" idx="12"/>
          </p:nvPr>
        </p:nvSpPr>
        <p:spPr/>
        <p:txBody>
          <a:bodyPr/>
          <a:lstStyle/>
          <a:p>
            <a:r>
              <a:rPr lang="en-US"/>
              <a:t>Page </a:t>
            </a:r>
            <a:fld id="{F681E2C4-5965-45CE-8622-D935A73B6D66}" type="slidenum">
              <a:rPr lang="en-US" smtClean="0"/>
              <a:pPr/>
              <a:t>‹#›</a:t>
            </a:fld>
            <a:endParaRPr lang="en-US"/>
          </a:p>
        </p:txBody>
      </p:sp>
    </p:spTree>
    <p:extLst>
      <p:ext uri="{BB962C8B-B14F-4D97-AF65-F5344CB8AC3E}">
        <p14:creationId xmlns:p14="http://schemas.microsoft.com/office/powerpoint/2010/main" val="54010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F4CEC8-3EFE-403B-A349-9B211F22928C}"/>
              </a:ext>
            </a:extLst>
          </p:cNvPr>
          <p:cNvSpPr>
            <a:spLocks noGrp="1"/>
          </p:cNvSpPr>
          <p:nvPr>
            <p:ph type="dt" sz="half" idx="10"/>
          </p:nvPr>
        </p:nvSpPr>
        <p:spPr/>
        <p:txBody>
          <a:bodyPr/>
          <a:lstStyle/>
          <a:p>
            <a:fld id="{8A5A2112-1115-4391-A24A-BF495B9FF597}" type="datetime1">
              <a:rPr lang="en-US" smtClean="0"/>
              <a:pPr/>
              <a:t>5/27/2020</a:t>
            </a:fld>
            <a:endParaRPr lang="en-US"/>
          </a:p>
        </p:txBody>
      </p:sp>
      <p:sp>
        <p:nvSpPr>
          <p:cNvPr id="3" name="Footer Placeholder 2">
            <a:extLst>
              <a:ext uri="{FF2B5EF4-FFF2-40B4-BE49-F238E27FC236}">
                <a16:creationId xmlns:a16="http://schemas.microsoft.com/office/drawing/2014/main" id="{0E979B40-568D-4723-BFC9-2D24FB38CA99}"/>
              </a:ext>
            </a:extLst>
          </p:cNvPr>
          <p:cNvSpPr>
            <a:spLocks noGrp="1"/>
          </p:cNvSpPr>
          <p:nvPr>
            <p:ph type="ftr" sz="quarter" idx="11"/>
          </p:nvPr>
        </p:nvSpPr>
        <p:spPr/>
        <p:txBody>
          <a:bodyPr/>
          <a:lstStyle/>
          <a:p>
            <a:r>
              <a:rPr lang="en-US"/>
              <a:t>English II</a:t>
            </a:r>
          </a:p>
        </p:txBody>
      </p:sp>
      <p:sp>
        <p:nvSpPr>
          <p:cNvPr id="4" name="Slide Number Placeholder 3">
            <a:extLst>
              <a:ext uri="{FF2B5EF4-FFF2-40B4-BE49-F238E27FC236}">
                <a16:creationId xmlns:a16="http://schemas.microsoft.com/office/drawing/2014/main" id="{0DDD6470-E1F3-40A7-B0E4-A9A1DC3D8D8D}"/>
              </a:ext>
            </a:extLst>
          </p:cNvPr>
          <p:cNvSpPr>
            <a:spLocks noGrp="1"/>
          </p:cNvSpPr>
          <p:nvPr>
            <p:ph type="sldNum" sz="quarter" idx="12"/>
          </p:nvPr>
        </p:nvSpPr>
        <p:spPr/>
        <p:txBody>
          <a:bodyPr/>
          <a:lstStyle/>
          <a:p>
            <a:r>
              <a:rPr lang="en-US"/>
              <a:t>Page </a:t>
            </a:r>
            <a:fld id="{57E987F4-20F3-4640-90D9-BD7ECEE8DFDD}" type="slidenum">
              <a:rPr lang="en-US" smtClean="0"/>
              <a:pPr/>
              <a:t>‹#›</a:t>
            </a:fld>
            <a:endParaRPr lang="en-US"/>
          </a:p>
        </p:txBody>
      </p:sp>
    </p:spTree>
    <p:extLst>
      <p:ext uri="{BB962C8B-B14F-4D97-AF65-F5344CB8AC3E}">
        <p14:creationId xmlns:p14="http://schemas.microsoft.com/office/powerpoint/2010/main" val="2300311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D46CB-8495-45E9-8331-55ABDCD655E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F0B47204-91E2-4D3A-A6CD-C7CC33306156}"/>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D3095C-711C-49E3-890E-929EF375C92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AAC0202-B61C-4933-9CC0-EBDD82C19FFE}"/>
              </a:ext>
            </a:extLst>
          </p:cNvPr>
          <p:cNvSpPr>
            <a:spLocks noGrp="1"/>
          </p:cNvSpPr>
          <p:nvPr>
            <p:ph type="dt" sz="half" idx="10"/>
          </p:nvPr>
        </p:nvSpPr>
        <p:spPr/>
        <p:txBody>
          <a:bodyPr/>
          <a:lstStyle/>
          <a:p>
            <a:fld id="{4F09BB37-0FF1-4D7A-BA99-6B547E3F4BF2}" type="datetime1">
              <a:rPr lang="en-US" smtClean="0"/>
              <a:pPr/>
              <a:t>5/27/2020</a:t>
            </a:fld>
            <a:endParaRPr lang="en-US"/>
          </a:p>
        </p:txBody>
      </p:sp>
      <p:sp>
        <p:nvSpPr>
          <p:cNvPr id="6" name="Footer Placeholder 5">
            <a:extLst>
              <a:ext uri="{FF2B5EF4-FFF2-40B4-BE49-F238E27FC236}">
                <a16:creationId xmlns:a16="http://schemas.microsoft.com/office/drawing/2014/main" id="{354822B8-25D0-43E4-8870-B366811D5A79}"/>
              </a:ext>
            </a:extLst>
          </p:cNvPr>
          <p:cNvSpPr>
            <a:spLocks noGrp="1"/>
          </p:cNvSpPr>
          <p:nvPr>
            <p:ph type="ftr" sz="quarter" idx="11"/>
          </p:nvPr>
        </p:nvSpPr>
        <p:spPr/>
        <p:txBody>
          <a:bodyPr/>
          <a:lstStyle/>
          <a:p>
            <a:r>
              <a:rPr lang="en-US"/>
              <a:t>English II</a:t>
            </a:r>
          </a:p>
        </p:txBody>
      </p:sp>
      <p:sp>
        <p:nvSpPr>
          <p:cNvPr id="7" name="Slide Number Placeholder 6">
            <a:extLst>
              <a:ext uri="{FF2B5EF4-FFF2-40B4-BE49-F238E27FC236}">
                <a16:creationId xmlns:a16="http://schemas.microsoft.com/office/drawing/2014/main" id="{3B01C8DC-660C-41E9-ACB9-443D9D474C27}"/>
              </a:ext>
            </a:extLst>
          </p:cNvPr>
          <p:cNvSpPr>
            <a:spLocks noGrp="1"/>
          </p:cNvSpPr>
          <p:nvPr>
            <p:ph type="sldNum" sz="quarter" idx="12"/>
          </p:nvPr>
        </p:nvSpPr>
        <p:spPr/>
        <p:txBody>
          <a:bodyPr/>
          <a:lstStyle/>
          <a:p>
            <a:r>
              <a:rPr lang="en-US"/>
              <a:t>Page </a:t>
            </a:r>
            <a:fld id="{FE8B0920-8EFC-4055-BF7D-7B2E2AA6A1B4}" type="slidenum">
              <a:rPr lang="en-US" smtClean="0"/>
              <a:pPr/>
              <a:t>‹#›</a:t>
            </a:fld>
            <a:endParaRPr lang="en-US"/>
          </a:p>
        </p:txBody>
      </p:sp>
    </p:spTree>
    <p:extLst>
      <p:ext uri="{BB962C8B-B14F-4D97-AF65-F5344CB8AC3E}">
        <p14:creationId xmlns:p14="http://schemas.microsoft.com/office/powerpoint/2010/main" val="8860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B7275-79E1-43E9-AA84-6535EDD884D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6734F04-A9CA-4B85-9D21-131E69D860DA}"/>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41E0B427-855A-4298-AC7D-5CD02E5BC44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EB01F12-54A0-444C-B2C1-BE37BFB2A0FD}"/>
              </a:ext>
            </a:extLst>
          </p:cNvPr>
          <p:cNvSpPr>
            <a:spLocks noGrp="1"/>
          </p:cNvSpPr>
          <p:nvPr>
            <p:ph type="dt" sz="half" idx="10"/>
          </p:nvPr>
        </p:nvSpPr>
        <p:spPr/>
        <p:txBody>
          <a:bodyPr/>
          <a:lstStyle/>
          <a:p>
            <a:fld id="{30DD063D-942C-4151-BF5A-C258B5CB39F9}" type="datetime1">
              <a:rPr lang="en-US" smtClean="0"/>
              <a:pPr/>
              <a:t>5/27/2020</a:t>
            </a:fld>
            <a:endParaRPr lang="en-US"/>
          </a:p>
        </p:txBody>
      </p:sp>
      <p:sp>
        <p:nvSpPr>
          <p:cNvPr id="6" name="Footer Placeholder 5">
            <a:extLst>
              <a:ext uri="{FF2B5EF4-FFF2-40B4-BE49-F238E27FC236}">
                <a16:creationId xmlns:a16="http://schemas.microsoft.com/office/drawing/2014/main" id="{C0479353-A5B3-47AA-A985-3742B0C82EB2}"/>
              </a:ext>
            </a:extLst>
          </p:cNvPr>
          <p:cNvSpPr>
            <a:spLocks noGrp="1"/>
          </p:cNvSpPr>
          <p:nvPr>
            <p:ph type="ftr" sz="quarter" idx="11"/>
          </p:nvPr>
        </p:nvSpPr>
        <p:spPr/>
        <p:txBody>
          <a:bodyPr/>
          <a:lstStyle/>
          <a:p>
            <a:r>
              <a:rPr lang="en-US"/>
              <a:t>English II</a:t>
            </a:r>
          </a:p>
        </p:txBody>
      </p:sp>
      <p:sp>
        <p:nvSpPr>
          <p:cNvPr id="7" name="Slide Number Placeholder 6">
            <a:extLst>
              <a:ext uri="{FF2B5EF4-FFF2-40B4-BE49-F238E27FC236}">
                <a16:creationId xmlns:a16="http://schemas.microsoft.com/office/drawing/2014/main" id="{0171E251-E3FB-453E-89CD-F02A704AE2A3}"/>
              </a:ext>
            </a:extLst>
          </p:cNvPr>
          <p:cNvSpPr>
            <a:spLocks noGrp="1"/>
          </p:cNvSpPr>
          <p:nvPr>
            <p:ph type="sldNum" sz="quarter" idx="12"/>
          </p:nvPr>
        </p:nvSpPr>
        <p:spPr/>
        <p:txBody>
          <a:bodyPr/>
          <a:lstStyle/>
          <a:p>
            <a:r>
              <a:rPr lang="en-US"/>
              <a:t>Page </a:t>
            </a:r>
            <a:fld id="{9D59DEC2-0FFC-4D5C-96CC-0B16A6E7C238}" type="slidenum">
              <a:rPr lang="en-US" smtClean="0"/>
              <a:pPr/>
              <a:t>‹#›</a:t>
            </a:fld>
            <a:endParaRPr lang="en-US"/>
          </a:p>
        </p:txBody>
      </p:sp>
    </p:spTree>
    <p:extLst>
      <p:ext uri="{BB962C8B-B14F-4D97-AF65-F5344CB8AC3E}">
        <p14:creationId xmlns:p14="http://schemas.microsoft.com/office/powerpoint/2010/main" val="1585560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615F52-84CC-46B2-A46F-1AB06953B22E}"/>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2BA5EB-09CA-4308-8CDD-0A043B4BE00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5DE4A7-C949-4159-9064-E57CEBBE489F}"/>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A5591C2-EB5F-4B43-BF1E-5E7DBA5FF131}" type="datetime1">
              <a:rPr lang="en-US" smtClean="0"/>
              <a:pPr/>
              <a:t>5/27/2020</a:t>
            </a:fld>
            <a:endParaRPr lang="en-US" dirty="0"/>
          </a:p>
        </p:txBody>
      </p:sp>
      <p:sp>
        <p:nvSpPr>
          <p:cNvPr id="5" name="Footer Placeholder 4">
            <a:extLst>
              <a:ext uri="{FF2B5EF4-FFF2-40B4-BE49-F238E27FC236}">
                <a16:creationId xmlns:a16="http://schemas.microsoft.com/office/drawing/2014/main" id="{287C7F75-5BA1-47A7-9C6C-DA02C3E50FE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English II</a:t>
            </a:r>
            <a:endParaRPr lang="en-US" dirty="0"/>
          </a:p>
        </p:txBody>
      </p:sp>
      <p:sp>
        <p:nvSpPr>
          <p:cNvPr id="6" name="Slide Number Placeholder 5">
            <a:extLst>
              <a:ext uri="{FF2B5EF4-FFF2-40B4-BE49-F238E27FC236}">
                <a16:creationId xmlns:a16="http://schemas.microsoft.com/office/drawing/2014/main" id="{71822980-72D9-46B9-89DF-50033BADA23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a:t>Page </a:t>
            </a:r>
            <a:fld id="{F5F372E0-4B14-44C6-9C09-45207CAD6F18}" type="slidenum">
              <a:rPr lang="en-US" smtClean="0"/>
              <a:pPr/>
              <a:t>‹#›</a:t>
            </a:fld>
            <a:endParaRPr lang="en-US" dirty="0"/>
          </a:p>
        </p:txBody>
      </p:sp>
    </p:spTree>
    <p:extLst>
      <p:ext uri="{BB962C8B-B14F-4D97-AF65-F5344CB8AC3E}">
        <p14:creationId xmlns:p14="http://schemas.microsoft.com/office/powerpoint/2010/main" val="41070485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218" name="Rectangle 2"/>
          <p:cNvSpPr>
            <a:spLocks noGrp="1" noChangeArrowheads="1"/>
          </p:cNvSpPr>
          <p:nvPr>
            <p:ph type="ctrTitle"/>
          </p:nvPr>
        </p:nvSpPr>
        <p:spPr>
          <a:xfrm>
            <a:off x="2057400" y="685800"/>
            <a:ext cx="5029200" cy="4114799"/>
          </a:xfrm>
        </p:spPr>
        <p:txBody>
          <a:bodyPr>
            <a:normAutofit/>
          </a:bodyPr>
          <a:lstStyle/>
          <a:p>
            <a:r>
              <a:rPr lang="en-US" sz="3100" dirty="0">
                <a:solidFill>
                  <a:srgbClr val="FFFFFF"/>
                </a:solidFill>
              </a:rPr>
              <a:t>AP Literature &amp; Composition</a:t>
            </a:r>
            <a:br>
              <a:rPr lang="en-US" sz="3100" dirty="0">
                <a:solidFill>
                  <a:srgbClr val="FFFFFF"/>
                </a:solidFill>
              </a:rPr>
            </a:br>
            <a:r>
              <a:rPr lang="en-US" sz="4800" dirty="0">
                <a:solidFill>
                  <a:srgbClr val="FFFFFF"/>
                </a:solidFill>
              </a:rPr>
              <a:t>Section II:</a:t>
            </a:r>
            <a:br>
              <a:rPr lang="en-US" sz="4800" dirty="0">
                <a:solidFill>
                  <a:srgbClr val="FFFFFF"/>
                </a:solidFill>
              </a:rPr>
            </a:br>
            <a:r>
              <a:rPr lang="en-US" sz="4800" b="1" dirty="0">
                <a:solidFill>
                  <a:srgbClr val="FFFFFF"/>
                </a:solidFill>
                <a:latin typeface="+mn-lt"/>
              </a:rPr>
              <a:t>Free Response Questions</a:t>
            </a:r>
          </a:p>
        </p:txBody>
      </p:sp>
      <p:sp>
        <p:nvSpPr>
          <p:cNvPr id="5" name="Subtitle 4">
            <a:extLst>
              <a:ext uri="{FF2B5EF4-FFF2-40B4-BE49-F238E27FC236}">
                <a16:creationId xmlns:a16="http://schemas.microsoft.com/office/drawing/2014/main" id="{4490637F-94DD-4E6B-ADFB-59ADFB791AD4}"/>
              </a:ext>
            </a:extLst>
          </p:cNvPr>
          <p:cNvSpPr>
            <a:spLocks noGrp="1"/>
          </p:cNvSpPr>
          <p:nvPr>
            <p:ph type="subTitle" idx="1"/>
          </p:nvPr>
        </p:nvSpPr>
        <p:spPr>
          <a:xfrm>
            <a:off x="2284026" y="4074718"/>
            <a:ext cx="4578895" cy="682079"/>
          </a:xfrm>
        </p:spPr>
        <p:txBody>
          <a:bodyPr>
            <a:normAutofit/>
          </a:bodyPr>
          <a:lstStyle/>
          <a:p>
            <a:endParaRPr lang="en-US" dirty="0">
              <a:solidFill>
                <a:srgbClr val="FFFFFF"/>
              </a:solidFill>
            </a:endParaRPr>
          </a:p>
        </p:txBody>
      </p:sp>
      <p:sp>
        <p:nvSpPr>
          <p:cNvPr id="3" name="TextBox 2"/>
          <p:cNvSpPr txBox="1"/>
          <p:nvPr/>
        </p:nvSpPr>
        <p:spPr>
          <a:xfrm>
            <a:off x="1397000" y="6658429"/>
            <a:ext cx="184666" cy="461665"/>
          </a:xfrm>
          <a:prstGeom prst="rect">
            <a:avLst/>
          </a:prstGeom>
          <a:noFill/>
        </p:spPr>
        <p:txBody>
          <a:bodyPr wrap="none" rtlCol="0">
            <a:spAutoFit/>
          </a:bodyPr>
          <a:lstStyle/>
          <a:p>
            <a:endParaRPr 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CB8B6A13-85CA-4900-9C17-0B2EC7D655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482" name="Rectangle 2"/>
          <p:cNvSpPr>
            <a:spLocks noGrp="1" noChangeArrowheads="1"/>
          </p:cNvSpPr>
          <p:nvPr>
            <p:ph type="title"/>
          </p:nvPr>
        </p:nvSpPr>
        <p:spPr>
          <a:xfrm>
            <a:off x="718880" y="1120155"/>
            <a:ext cx="3141898" cy="4609096"/>
          </a:xfrm>
        </p:spPr>
        <p:txBody>
          <a:bodyPr>
            <a:normAutofit/>
          </a:bodyPr>
          <a:lstStyle/>
          <a:p>
            <a:r>
              <a:rPr lang="en-US"/>
              <a:t>Free-Response Question 3:</a:t>
            </a:r>
            <a:br>
              <a:rPr lang="en-US"/>
            </a:br>
            <a:r>
              <a:rPr lang="en-US"/>
              <a:t>LITERARY ARGUMENT</a:t>
            </a:r>
          </a:p>
        </p:txBody>
      </p:sp>
      <p:grpSp>
        <p:nvGrpSpPr>
          <p:cNvPr id="74" name="Group 73">
            <a:extLst>
              <a:ext uri="{FF2B5EF4-FFF2-40B4-BE49-F238E27FC236}">
                <a16:creationId xmlns:a16="http://schemas.microsoft.com/office/drawing/2014/main" id="{8F3F9174-E2FD-4C98-B643-857596BA1A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74546" y="798423"/>
            <a:ext cx="4769453" cy="6059577"/>
            <a:chOff x="2285126" y="-1693523"/>
            <a:chExt cx="6359271" cy="6059577"/>
          </a:xfrm>
        </p:grpSpPr>
        <p:sp>
          <p:nvSpPr>
            <p:cNvPr id="75" name="Freeform 59">
              <a:extLst>
                <a:ext uri="{FF2B5EF4-FFF2-40B4-BE49-F238E27FC236}">
                  <a16:creationId xmlns:a16="http://schemas.microsoft.com/office/drawing/2014/main" id="{44669919-644B-4799-9AB6-7A2A2F170E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2286127" y="-976413"/>
              <a:ext cx="1101799" cy="5342467"/>
            </a:xfrm>
            <a:custGeom>
              <a:avLst/>
              <a:gdLst>
                <a:gd name="connsiteX0" fmla="*/ 1101799 w 1101799"/>
                <a:gd name="connsiteY0" fmla="*/ 0 h 5342467"/>
                <a:gd name="connsiteX1" fmla="*/ 0 w 1101799"/>
                <a:gd name="connsiteY1" fmla="*/ 1141661 h 5342467"/>
                <a:gd name="connsiteX2" fmla="*/ 0 w 1101799"/>
                <a:gd name="connsiteY2" fmla="*/ 5342467 h 5342467"/>
                <a:gd name="connsiteX3" fmla="*/ 1039862 w 1101799"/>
                <a:gd name="connsiteY3" fmla="*/ 5342467 h 5342467"/>
                <a:gd name="connsiteX4" fmla="*/ 1101799 w 1101799"/>
                <a:gd name="connsiteY4" fmla="*/ 5278421 h 5342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1799" h="5342467">
                  <a:moveTo>
                    <a:pt x="1101799" y="0"/>
                  </a:moveTo>
                  <a:lnTo>
                    <a:pt x="0" y="1141661"/>
                  </a:lnTo>
                  <a:lnTo>
                    <a:pt x="0" y="5342467"/>
                  </a:lnTo>
                  <a:lnTo>
                    <a:pt x="1039862" y="5342467"/>
                  </a:lnTo>
                  <a:lnTo>
                    <a:pt x="1101799" y="5278421"/>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76" name="Freeform 6">
              <a:extLst>
                <a:ext uri="{FF2B5EF4-FFF2-40B4-BE49-F238E27FC236}">
                  <a16:creationId xmlns:a16="http://schemas.microsoft.com/office/drawing/2014/main" id="{287676A4-07DE-42A0-980E-77FA40F49E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2285126" y="-1425874"/>
              <a:ext cx="762170"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
              <a:extLst>
                <a:ext uri="{FF2B5EF4-FFF2-40B4-BE49-F238E27FC236}">
                  <a16:creationId xmlns:a16="http://schemas.microsoft.com/office/drawing/2014/main" id="{4BC9AFEB-B9C2-4A5E-91E4-BD04223F5F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2566852" y="-1693523"/>
              <a:ext cx="485207"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8">
              <a:extLst>
                <a:ext uri="{FF2B5EF4-FFF2-40B4-BE49-F238E27FC236}">
                  <a16:creationId xmlns:a16="http://schemas.microsoft.com/office/drawing/2014/main" id="{6D837413-BE05-4604-8451-98E34D6293D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2543739" y="-1692608"/>
              <a:ext cx="610065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0483" name="Rectangle 3"/>
          <p:cNvSpPr>
            <a:spLocks noGrp="1" noChangeArrowheads="1"/>
          </p:cNvSpPr>
          <p:nvPr>
            <p:ph idx="1"/>
          </p:nvPr>
        </p:nvSpPr>
        <p:spPr>
          <a:xfrm>
            <a:off x="4827141" y="1120155"/>
            <a:ext cx="3800804" cy="4609095"/>
          </a:xfrm>
        </p:spPr>
        <p:txBody>
          <a:bodyPr anchor="ctr">
            <a:normAutofit/>
          </a:bodyPr>
          <a:lstStyle/>
          <a:p>
            <a:pPr marL="0" indent="0">
              <a:buNone/>
            </a:pPr>
            <a:r>
              <a:rPr lang="en-US" dirty="0">
                <a:solidFill>
                  <a:srgbClr val="FFFFFF"/>
                </a:solidFill>
              </a:rPr>
              <a:t>Free-response question 3 presents students with a literary concept or idea, along with a list of approximately 40 literary works. Students are required to select a work of prose fiction either from their own reading or from the provided list and analyze how the literary concept or idea described in the question contributes to an interpretation of the work as a whole. This question assesses students’ ability to do the following:</a:t>
            </a:r>
          </a:p>
        </p:txBody>
      </p:sp>
    </p:spTree>
    <p:extLst>
      <p:ext uri="{BB962C8B-B14F-4D97-AF65-F5344CB8AC3E}">
        <p14:creationId xmlns:p14="http://schemas.microsoft.com/office/powerpoint/2010/main" val="3886947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106623" y="900814"/>
            <a:ext cx="569713"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108327" y="633165"/>
            <a:ext cx="36199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Shape 77">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965" y="636723"/>
            <a:ext cx="3000047"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482" name="Rectangle 2"/>
          <p:cNvSpPr>
            <a:spLocks noGrp="1" noChangeArrowheads="1"/>
          </p:cNvSpPr>
          <p:nvPr>
            <p:ph type="title"/>
          </p:nvPr>
        </p:nvSpPr>
        <p:spPr>
          <a:xfrm>
            <a:off x="701154" y="982272"/>
            <a:ext cx="2541314" cy="4560970"/>
          </a:xfrm>
        </p:spPr>
        <p:txBody>
          <a:bodyPr>
            <a:normAutofit/>
          </a:bodyPr>
          <a:lstStyle/>
          <a:p>
            <a:r>
              <a:rPr lang="en-US" sz="3500">
                <a:solidFill>
                  <a:srgbClr val="FFFFFF"/>
                </a:solidFill>
              </a:rPr>
              <a:t>Free-Response Question 3:</a:t>
            </a:r>
            <a:br>
              <a:rPr lang="en-US" sz="3500">
                <a:solidFill>
                  <a:srgbClr val="FFFFFF"/>
                </a:solidFill>
              </a:rPr>
            </a:br>
            <a:r>
              <a:rPr lang="en-US" sz="3500">
                <a:solidFill>
                  <a:srgbClr val="FFFFFF"/>
                </a:solidFill>
              </a:rPr>
              <a:t>LITERARY ARGUMENT</a:t>
            </a:r>
          </a:p>
        </p:txBody>
      </p:sp>
      <p:sp>
        <p:nvSpPr>
          <p:cNvPr id="80"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676336" y="1352302"/>
            <a:ext cx="499169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0483" name="Rectangle 3"/>
          <p:cNvSpPr>
            <a:spLocks noGrp="1" noChangeArrowheads="1"/>
          </p:cNvSpPr>
          <p:nvPr>
            <p:ph idx="1"/>
          </p:nvPr>
        </p:nvSpPr>
        <p:spPr>
          <a:xfrm>
            <a:off x="3916396" y="1719618"/>
            <a:ext cx="4461623" cy="4334629"/>
          </a:xfrm>
        </p:spPr>
        <p:txBody>
          <a:bodyPr anchor="ctr">
            <a:normAutofit/>
          </a:bodyPr>
          <a:lstStyle/>
          <a:p>
            <a:pPr marL="228600" lvl="0" indent="-228600">
              <a:spcBef>
                <a:spcPts val="0"/>
              </a:spcBef>
              <a:spcAft>
                <a:spcPts val="900"/>
              </a:spcAft>
            </a:pPr>
            <a:r>
              <a:rPr lang="en-US" dirty="0">
                <a:solidFill>
                  <a:srgbClr val="FEFFFF"/>
                </a:solidFill>
              </a:rPr>
              <a:t>Respond to the prompt with a thesis that presents an interpretation and may establish a line of reasoning.</a:t>
            </a:r>
          </a:p>
          <a:p>
            <a:pPr marL="228600" lvl="0" indent="-228600">
              <a:spcBef>
                <a:spcPts val="0"/>
              </a:spcBef>
              <a:spcAft>
                <a:spcPts val="900"/>
              </a:spcAft>
            </a:pPr>
            <a:r>
              <a:rPr lang="en-US" dirty="0">
                <a:solidFill>
                  <a:srgbClr val="FEFFFF"/>
                </a:solidFill>
              </a:rPr>
              <a:t>Select and use evidence to develop and support the line of reasoning.</a:t>
            </a:r>
          </a:p>
          <a:p>
            <a:pPr marL="228600" lvl="0" indent="-228600">
              <a:spcBef>
                <a:spcPts val="0"/>
              </a:spcBef>
              <a:spcAft>
                <a:spcPts val="900"/>
              </a:spcAft>
            </a:pPr>
            <a:r>
              <a:rPr lang="en-US" dirty="0">
                <a:solidFill>
                  <a:srgbClr val="FEFFFF"/>
                </a:solidFill>
              </a:rPr>
              <a:t>Explain the relationship between the evidence and the thesis.</a:t>
            </a:r>
          </a:p>
          <a:p>
            <a:pPr marL="228600" lvl="0" indent="-228600">
              <a:spcBef>
                <a:spcPts val="0"/>
              </a:spcBef>
              <a:spcAft>
                <a:spcPts val="900"/>
              </a:spcAft>
            </a:pPr>
            <a:r>
              <a:rPr lang="en-US" dirty="0">
                <a:solidFill>
                  <a:srgbClr val="FEFFFF"/>
                </a:solidFill>
              </a:rPr>
              <a:t>Use appropriate grammar and punctuation in communicating the argument.</a:t>
            </a:r>
          </a:p>
        </p:txBody>
      </p:sp>
    </p:spTree>
    <p:extLst>
      <p:ext uri="{BB962C8B-B14F-4D97-AF65-F5344CB8AC3E}">
        <p14:creationId xmlns:p14="http://schemas.microsoft.com/office/powerpoint/2010/main" val="27429520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Rectangle 73">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783771" y="1092857"/>
            <a:ext cx="2752278" cy="4389120"/>
          </a:xfrm>
        </p:spPr>
        <p:txBody>
          <a:bodyPr>
            <a:normAutofit/>
          </a:bodyPr>
          <a:lstStyle/>
          <a:p>
            <a:r>
              <a:rPr lang="en-US" sz="3500"/>
              <a:t>Free-Response Question 3:</a:t>
            </a:r>
            <a:br>
              <a:rPr lang="en-US" sz="3500"/>
            </a:br>
            <a:r>
              <a:rPr lang="en-US" sz="3500"/>
              <a:t>LITERARY ARGUMENT</a:t>
            </a:r>
          </a:p>
        </p:txBody>
      </p:sp>
      <p:sp>
        <p:nvSpPr>
          <p:cNvPr id="76" name="Rectangle 75">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179509" y="1092857"/>
            <a:ext cx="4252565" cy="4389120"/>
          </a:xfrm>
        </p:spPr>
        <p:txBody>
          <a:bodyPr anchor="ctr">
            <a:normAutofit/>
          </a:bodyPr>
          <a:lstStyle/>
          <a:p>
            <a:pPr marL="0" indent="0">
              <a:buNone/>
            </a:pPr>
            <a:r>
              <a:rPr lang="en-US" sz="1700" dirty="0"/>
              <a:t>Sample Question:</a:t>
            </a:r>
          </a:p>
          <a:p>
            <a:pPr marL="400050" lvl="1" indent="0">
              <a:buNone/>
            </a:pPr>
            <a:r>
              <a:rPr lang="en-US" sz="2200" dirty="0"/>
              <a:t>Many works of literature feature characters who have been given a literal or figurative gift. The gift may be an object, or it may be a quality such as uncommon beauty, significant social position, great mental or imaginative faculties, or extraordinary physical powers. Yet this gift is often also a burden or a handicap.</a:t>
            </a:r>
          </a:p>
        </p:txBody>
      </p:sp>
    </p:spTree>
    <p:extLst>
      <p:ext uri="{BB962C8B-B14F-4D97-AF65-F5344CB8AC3E}">
        <p14:creationId xmlns:p14="http://schemas.microsoft.com/office/powerpoint/2010/main" val="1234058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Rectangle 73">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783771" y="1092857"/>
            <a:ext cx="2752278" cy="4389120"/>
          </a:xfrm>
        </p:spPr>
        <p:txBody>
          <a:bodyPr>
            <a:normAutofit/>
          </a:bodyPr>
          <a:lstStyle/>
          <a:p>
            <a:r>
              <a:rPr lang="en-US" sz="3500"/>
              <a:t>Free-Response Question 3:</a:t>
            </a:r>
            <a:br>
              <a:rPr lang="en-US" sz="3500"/>
            </a:br>
            <a:r>
              <a:rPr lang="en-US" sz="3500"/>
              <a:t>LITERARY ARGUMENT</a:t>
            </a:r>
          </a:p>
        </p:txBody>
      </p:sp>
      <p:sp>
        <p:nvSpPr>
          <p:cNvPr id="76" name="Rectangle 75">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179509" y="1092857"/>
            <a:ext cx="4252565" cy="4389120"/>
          </a:xfrm>
        </p:spPr>
        <p:txBody>
          <a:bodyPr anchor="ctr">
            <a:normAutofit/>
          </a:bodyPr>
          <a:lstStyle/>
          <a:p>
            <a:pPr marL="0" indent="0">
              <a:buNone/>
            </a:pPr>
            <a:r>
              <a:rPr lang="en-US" sz="1700" dirty="0"/>
              <a:t>Sample Question Continued:</a:t>
            </a:r>
          </a:p>
          <a:p>
            <a:pPr marL="400050" lvl="1" indent="0">
              <a:buNone/>
            </a:pPr>
            <a:r>
              <a:rPr lang="en-US" sz="2200" dirty="0"/>
              <a:t>Either from your own reading or from the list below, choose a work of fiction in which a character has been given a gift that is both an advantage and a problem. Then, in a well-written essay, analyze how the gift and its complex nature contribute to an interpretation of the work as a whole. Do not merely summarize the plot. </a:t>
            </a:r>
          </a:p>
        </p:txBody>
      </p:sp>
    </p:spTree>
    <p:extLst>
      <p:ext uri="{BB962C8B-B14F-4D97-AF65-F5344CB8AC3E}">
        <p14:creationId xmlns:p14="http://schemas.microsoft.com/office/powerpoint/2010/main" val="11880181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9C99D1AB-0C2D-4DD9-B88A-B6369D9044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2" name="Rectangle 2"/>
          <p:cNvSpPr>
            <a:spLocks noGrp="1" noChangeArrowheads="1"/>
          </p:cNvSpPr>
          <p:nvPr>
            <p:ph type="title"/>
          </p:nvPr>
        </p:nvSpPr>
        <p:spPr>
          <a:xfrm>
            <a:off x="783771" y="1372905"/>
            <a:ext cx="2919549" cy="4305519"/>
          </a:xfrm>
        </p:spPr>
        <p:txBody>
          <a:bodyPr anchor="ctr">
            <a:normAutofit/>
          </a:bodyPr>
          <a:lstStyle/>
          <a:p>
            <a:r>
              <a:rPr lang="en-US" sz="4300"/>
              <a:t>Free-Response Question 3:</a:t>
            </a:r>
            <a:br>
              <a:rPr lang="en-US" sz="4300"/>
            </a:br>
            <a:r>
              <a:rPr lang="en-US" sz="4300"/>
              <a:t>LITERARY ARGUMENT</a:t>
            </a:r>
          </a:p>
        </p:txBody>
      </p:sp>
      <p:grpSp>
        <p:nvGrpSpPr>
          <p:cNvPr id="74" name="Group 73">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3154317"/>
            <a:ext cx="548639" cy="673460"/>
            <a:chOff x="3940602" y="308034"/>
            <a:chExt cx="2116791" cy="3428999"/>
          </a:xfrm>
          <a:solidFill>
            <a:schemeClr val="accent4"/>
          </a:solidFill>
        </p:grpSpPr>
        <p:sp>
          <p:nvSpPr>
            <p:cNvPr id="75" name="Rectangle 74">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9" name="Rectangle 7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982976"/>
            <a:ext cx="4507025" cy="512063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3" name="Rectangle 3"/>
          <p:cNvSpPr>
            <a:spLocks noGrp="1" noChangeArrowheads="1"/>
          </p:cNvSpPr>
          <p:nvPr>
            <p:ph idx="1"/>
          </p:nvPr>
        </p:nvSpPr>
        <p:spPr>
          <a:xfrm>
            <a:off x="4411246" y="304801"/>
            <a:ext cx="4078958" cy="5373624"/>
          </a:xfrm>
        </p:spPr>
        <p:txBody>
          <a:bodyPr anchor="ctr">
            <a:normAutofit/>
          </a:bodyPr>
          <a:lstStyle/>
          <a:p>
            <a:pPr marL="0" indent="0">
              <a:buNone/>
            </a:pPr>
            <a:r>
              <a:rPr lang="en-US" sz="1700" dirty="0"/>
              <a:t>Stable Prompt Wording:</a:t>
            </a:r>
          </a:p>
          <a:p>
            <a:pPr marL="400050" lvl="1" indent="0">
              <a:buNone/>
            </a:pPr>
            <a:r>
              <a:rPr lang="en-US" sz="2200" i="1" dirty="0"/>
              <a:t>[Lead that introduces some concept or idea that students will be asked to apply to a text of their choosing</a:t>
            </a:r>
            <a:r>
              <a:rPr lang="en-US" sz="2200" dirty="0"/>
              <a:t>.</a:t>
            </a:r>
            <a:r>
              <a:rPr lang="en-US" sz="2200" i="1" dirty="0"/>
              <a:t>]</a:t>
            </a:r>
            <a:r>
              <a:rPr lang="en-US" sz="2200" dirty="0"/>
              <a:t> </a:t>
            </a:r>
          </a:p>
          <a:p>
            <a:pPr marL="400050" lvl="1" indent="0">
              <a:buNone/>
            </a:pPr>
            <a:r>
              <a:rPr lang="en-US" sz="2200" b="1" dirty="0"/>
              <a:t>Either from your own reading or from the list below, choose a work of fiction in which </a:t>
            </a:r>
            <a:r>
              <a:rPr lang="en-US" sz="2200" i="1" dirty="0"/>
              <a:t>[some aspect of the lead is addressed]</a:t>
            </a:r>
            <a:r>
              <a:rPr lang="en-US" sz="2200" dirty="0"/>
              <a:t>. </a:t>
            </a:r>
            <a:r>
              <a:rPr lang="en-US" sz="2200" b="1" dirty="0"/>
              <a:t>Then, in a well-written essay, analyze how </a:t>
            </a:r>
            <a:r>
              <a:rPr lang="en-US" sz="2200" i="1" dirty="0"/>
              <a:t>[that same aspect of the lead]</a:t>
            </a:r>
            <a:r>
              <a:rPr lang="en-US" sz="2200" dirty="0"/>
              <a:t> </a:t>
            </a:r>
            <a:r>
              <a:rPr lang="en-US" sz="2200" b="1" dirty="0"/>
              <a:t>contributes to an interpretation of the work as a whole. Do not merely summarize the plot.</a:t>
            </a:r>
          </a:p>
        </p:txBody>
      </p:sp>
      <p:sp>
        <p:nvSpPr>
          <p:cNvPr id="81" name="Rectangle 80">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5676" y="6355073"/>
            <a:ext cx="450570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28474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64F519EA-836C-4E21-87EE-CE7AB01863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E3E51905-F374-4E1A-97CF-B741584B7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26280"/>
            <a:ext cx="3337098" cy="2331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A210685A-6235-45A7-850D-A6F555466E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2530" y="702944"/>
            <a:ext cx="4026994" cy="5586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2" name="Rectangle 2"/>
          <p:cNvSpPr>
            <a:spLocks noGrp="1" noChangeArrowheads="1"/>
          </p:cNvSpPr>
          <p:nvPr>
            <p:ph type="title"/>
          </p:nvPr>
        </p:nvSpPr>
        <p:spPr>
          <a:xfrm>
            <a:off x="762603" y="1345958"/>
            <a:ext cx="3144897" cy="4166085"/>
          </a:xfrm>
        </p:spPr>
        <p:txBody>
          <a:bodyPr>
            <a:normAutofit/>
          </a:bodyPr>
          <a:lstStyle/>
          <a:p>
            <a:r>
              <a:rPr lang="en-US" sz="4000"/>
              <a:t>Free-Response Question 3:</a:t>
            </a:r>
            <a:br>
              <a:rPr lang="en-US" sz="4000"/>
            </a:br>
            <a:r>
              <a:rPr lang="en-US" sz="4000"/>
              <a:t>LITERARY ARGUMENT</a:t>
            </a:r>
          </a:p>
        </p:txBody>
      </p:sp>
      <p:grpSp>
        <p:nvGrpSpPr>
          <p:cNvPr id="78" name="Group 77">
            <a:extLst>
              <a:ext uri="{FF2B5EF4-FFF2-40B4-BE49-F238E27FC236}">
                <a16:creationId xmlns:a16="http://schemas.microsoft.com/office/drawing/2014/main" id="{C833A70A-9722-46F0-A5EB-C72F787470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147" y="3048506"/>
            <a:ext cx="472714" cy="765242"/>
            <a:chOff x="45711" y="3048506"/>
            <a:chExt cx="630289" cy="765242"/>
          </a:xfrm>
        </p:grpSpPr>
        <p:sp>
          <p:nvSpPr>
            <p:cNvPr id="79" name="Rectangle 2">
              <a:extLst>
                <a:ext uri="{FF2B5EF4-FFF2-40B4-BE49-F238E27FC236}">
                  <a16:creationId xmlns:a16="http://schemas.microsoft.com/office/drawing/2014/main" id="{0E424FCE-3213-4BEE-A1E8-B7E8AEA5A2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59">
              <a:extLst>
                <a:ext uri="{FF2B5EF4-FFF2-40B4-BE49-F238E27FC236}">
                  <a16:creationId xmlns:a16="http://schemas.microsoft.com/office/drawing/2014/main" id="{5EE95433-383A-45BD-BFCA-833B8F0AE4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62">
              <a:extLst>
                <a:ext uri="{FF2B5EF4-FFF2-40B4-BE49-F238E27FC236}">
                  <a16:creationId xmlns:a16="http://schemas.microsoft.com/office/drawing/2014/main" id="{2EEA944D-C4D5-48D7-804D-86BE8AFC86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64">
              <a:extLst>
                <a:ext uri="{FF2B5EF4-FFF2-40B4-BE49-F238E27FC236}">
                  <a16:creationId xmlns:a16="http://schemas.microsoft.com/office/drawing/2014/main" id="{F3FCE305-3F55-48BF-8549-01E0364C86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66">
              <a:extLst>
                <a:ext uri="{FF2B5EF4-FFF2-40B4-BE49-F238E27FC236}">
                  <a16:creationId xmlns:a16="http://schemas.microsoft.com/office/drawing/2014/main" id="{23D7F518-6C41-4C3F-9060-C9FE0B1D4C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2">
              <a:extLst>
                <a:ext uri="{FF2B5EF4-FFF2-40B4-BE49-F238E27FC236}">
                  <a16:creationId xmlns:a16="http://schemas.microsoft.com/office/drawing/2014/main" id="{3B93E94B-19C7-49C9-A135-582F72B1A2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59">
              <a:extLst>
                <a:ext uri="{FF2B5EF4-FFF2-40B4-BE49-F238E27FC236}">
                  <a16:creationId xmlns:a16="http://schemas.microsoft.com/office/drawing/2014/main" id="{FEF28287-3D78-44FC-8C53-70755EAF6F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62">
              <a:extLst>
                <a:ext uri="{FF2B5EF4-FFF2-40B4-BE49-F238E27FC236}">
                  <a16:creationId xmlns:a16="http://schemas.microsoft.com/office/drawing/2014/main" id="{2E8ECBA7-D5B5-48AD-9108-4EB4FB5AAF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4">
              <a:extLst>
                <a:ext uri="{FF2B5EF4-FFF2-40B4-BE49-F238E27FC236}">
                  <a16:creationId xmlns:a16="http://schemas.microsoft.com/office/drawing/2014/main" id="{69CDB17F-9370-4BDB-AF7D-0C10664AF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6">
              <a:extLst>
                <a:ext uri="{FF2B5EF4-FFF2-40B4-BE49-F238E27FC236}">
                  <a16:creationId xmlns:a16="http://schemas.microsoft.com/office/drawing/2014/main" id="{65D03FDE-4254-4CCB-ACA1-CCF9ED99A1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2">
              <a:extLst>
                <a:ext uri="{FF2B5EF4-FFF2-40B4-BE49-F238E27FC236}">
                  <a16:creationId xmlns:a16="http://schemas.microsoft.com/office/drawing/2014/main" id="{406E5C16-E87A-48D6-808A-4E99A9FA2A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59">
              <a:extLst>
                <a:ext uri="{FF2B5EF4-FFF2-40B4-BE49-F238E27FC236}">
                  <a16:creationId xmlns:a16="http://schemas.microsoft.com/office/drawing/2014/main" id="{DD6696B0-7715-471B-835A-DA4F6E0B54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2">
              <a:extLst>
                <a:ext uri="{FF2B5EF4-FFF2-40B4-BE49-F238E27FC236}">
                  <a16:creationId xmlns:a16="http://schemas.microsoft.com/office/drawing/2014/main" id="{7B7BE224-1A69-42AA-9C1C-29ADE08B27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4">
              <a:extLst>
                <a:ext uri="{FF2B5EF4-FFF2-40B4-BE49-F238E27FC236}">
                  <a16:creationId xmlns:a16="http://schemas.microsoft.com/office/drawing/2014/main" id="{F4CBB296-B6FF-43BA-A2F1-471A7D6A3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6">
              <a:extLst>
                <a:ext uri="{FF2B5EF4-FFF2-40B4-BE49-F238E27FC236}">
                  <a16:creationId xmlns:a16="http://schemas.microsoft.com/office/drawing/2014/main" id="{7B9B8F5E-97B1-4CC6-A25F-0406AF9F80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2">
              <a:extLst>
                <a:ext uri="{FF2B5EF4-FFF2-40B4-BE49-F238E27FC236}">
                  <a16:creationId xmlns:a16="http://schemas.microsoft.com/office/drawing/2014/main" id="{9EB4DAA2-343C-4239-A2B2-D2412770B5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59">
              <a:extLst>
                <a:ext uri="{FF2B5EF4-FFF2-40B4-BE49-F238E27FC236}">
                  <a16:creationId xmlns:a16="http://schemas.microsoft.com/office/drawing/2014/main" id="{8D6B2AAD-8F5E-4D57-B2E6-7DBB7953C6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2">
              <a:extLst>
                <a:ext uri="{FF2B5EF4-FFF2-40B4-BE49-F238E27FC236}">
                  <a16:creationId xmlns:a16="http://schemas.microsoft.com/office/drawing/2014/main" id="{9CE95F93-6BC5-4616-9F8D-B941B4B8F1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4">
              <a:extLst>
                <a:ext uri="{FF2B5EF4-FFF2-40B4-BE49-F238E27FC236}">
                  <a16:creationId xmlns:a16="http://schemas.microsoft.com/office/drawing/2014/main" id="{A8C3D8DE-DC76-487C-8C2A-7684D5C9E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66">
              <a:extLst>
                <a:ext uri="{FF2B5EF4-FFF2-40B4-BE49-F238E27FC236}">
                  <a16:creationId xmlns:a16="http://schemas.microsoft.com/office/drawing/2014/main" id="{56088CB5-E2A8-49A4-8AB5-6D5463E03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2">
              <a:extLst>
                <a:ext uri="{FF2B5EF4-FFF2-40B4-BE49-F238E27FC236}">
                  <a16:creationId xmlns:a16="http://schemas.microsoft.com/office/drawing/2014/main" id="{372F50F8-8B88-48EF-B21C-B5B2642621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59">
              <a:extLst>
                <a:ext uri="{FF2B5EF4-FFF2-40B4-BE49-F238E27FC236}">
                  <a16:creationId xmlns:a16="http://schemas.microsoft.com/office/drawing/2014/main" id="{37008499-DF9A-4230-BE00-35B862316E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62">
              <a:extLst>
                <a:ext uri="{FF2B5EF4-FFF2-40B4-BE49-F238E27FC236}">
                  <a16:creationId xmlns:a16="http://schemas.microsoft.com/office/drawing/2014/main" id="{BCEE48F0-E436-451D-A5FE-0D818D1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64">
              <a:extLst>
                <a:ext uri="{FF2B5EF4-FFF2-40B4-BE49-F238E27FC236}">
                  <a16:creationId xmlns:a16="http://schemas.microsoft.com/office/drawing/2014/main" id="{6852656E-1E8F-41F9-900D-8E8CC1B2B9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66">
              <a:extLst>
                <a:ext uri="{FF2B5EF4-FFF2-40B4-BE49-F238E27FC236}">
                  <a16:creationId xmlns:a16="http://schemas.microsoft.com/office/drawing/2014/main" id="{489DA605-39DD-45FD-9796-12A36B23B1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483" name="Rectangle 3"/>
          <p:cNvSpPr>
            <a:spLocks noGrp="1" noChangeArrowheads="1"/>
          </p:cNvSpPr>
          <p:nvPr>
            <p:ph idx="1"/>
          </p:nvPr>
        </p:nvSpPr>
        <p:spPr>
          <a:xfrm>
            <a:off x="4452054" y="750307"/>
            <a:ext cx="4247241" cy="5726693"/>
          </a:xfrm>
        </p:spPr>
        <p:txBody>
          <a:bodyPr anchor="ctr">
            <a:normAutofit/>
          </a:bodyPr>
          <a:lstStyle/>
          <a:p>
            <a:pPr marL="0" indent="0">
              <a:buNone/>
            </a:pPr>
            <a:r>
              <a:rPr lang="en-US" sz="1900" dirty="0"/>
              <a:t>Stable Prompt Wording Example:</a:t>
            </a:r>
          </a:p>
          <a:p>
            <a:pPr marL="400050" lvl="1" indent="0">
              <a:buNone/>
            </a:pPr>
            <a:r>
              <a:rPr lang="en-US" sz="2200" i="1" dirty="0"/>
              <a:t>Many works of literature feature characters who have been given a literal or figurative gift. The gift may be an object, or it may be a quality such as uncommon beauty, significant social position, great mental or imaginative faculties, or extraordinary physical powers. Yet this gift is often also a burden or a handicap.</a:t>
            </a:r>
            <a:br>
              <a:rPr lang="en-US" sz="2200" i="1" dirty="0"/>
            </a:br>
            <a:r>
              <a:rPr lang="en-US" sz="2200" dirty="0"/>
              <a:t>The text in italics will vary by question, while the remainder of the prompt will be consistently used in all Literary Argument essay questions.</a:t>
            </a:r>
          </a:p>
          <a:p>
            <a:pPr marL="400050" lvl="1" indent="0">
              <a:buNone/>
            </a:pPr>
            <a:endParaRPr lang="en-US" sz="1900" dirty="0"/>
          </a:p>
          <a:p>
            <a:pPr marL="0" indent="0">
              <a:buNone/>
            </a:pPr>
            <a:endParaRPr lang="en-US" sz="1900" dirty="0"/>
          </a:p>
        </p:txBody>
      </p:sp>
    </p:spTree>
    <p:extLst>
      <p:ext uri="{BB962C8B-B14F-4D97-AF65-F5344CB8AC3E}">
        <p14:creationId xmlns:p14="http://schemas.microsoft.com/office/powerpoint/2010/main" val="9586291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485" name="Rectangle 71">
            <a:extLst>
              <a:ext uri="{FF2B5EF4-FFF2-40B4-BE49-F238E27FC236}">
                <a16:creationId xmlns:a16="http://schemas.microsoft.com/office/drawing/2014/main" id="{64F519EA-836C-4E21-87EE-CE7AB01863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6" name="Rectangle 73">
            <a:extLst>
              <a:ext uri="{FF2B5EF4-FFF2-40B4-BE49-F238E27FC236}">
                <a16:creationId xmlns:a16="http://schemas.microsoft.com/office/drawing/2014/main" id="{E3E51905-F374-4E1A-97CF-B741584B7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26280"/>
            <a:ext cx="3337098" cy="2331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7" name="Rectangle 75">
            <a:extLst>
              <a:ext uri="{FF2B5EF4-FFF2-40B4-BE49-F238E27FC236}">
                <a16:creationId xmlns:a16="http://schemas.microsoft.com/office/drawing/2014/main" id="{A210685A-6235-45A7-850D-A6F555466E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2530" y="702944"/>
            <a:ext cx="4026994" cy="5586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2" name="Rectangle 2"/>
          <p:cNvSpPr>
            <a:spLocks noGrp="1" noChangeArrowheads="1"/>
          </p:cNvSpPr>
          <p:nvPr>
            <p:ph type="title"/>
          </p:nvPr>
        </p:nvSpPr>
        <p:spPr>
          <a:xfrm>
            <a:off x="762603" y="1345958"/>
            <a:ext cx="3144897" cy="4166085"/>
          </a:xfrm>
        </p:spPr>
        <p:txBody>
          <a:bodyPr>
            <a:normAutofit/>
          </a:bodyPr>
          <a:lstStyle/>
          <a:p>
            <a:r>
              <a:rPr lang="en-US" sz="4000"/>
              <a:t>Free-Response Question 3:</a:t>
            </a:r>
            <a:br>
              <a:rPr lang="en-US" sz="4000"/>
            </a:br>
            <a:r>
              <a:rPr lang="en-US" sz="4000"/>
              <a:t>LITERARY ARGUMENT</a:t>
            </a:r>
          </a:p>
        </p:txBody>
      </p:sp>
      <p:grpSp>
        <p:nvGrpSpPr>
          <p:cNvPr id="20488" name="Group 77">
            <a:extLst>
              <a:ext uri="{FF2B5EF4-FFF2-40B4-BE49-F238E27FC236}">
                <a16:creationId xmlns:a16="http://schemas.microsoft.com/office/drawing/2014/main" id="{C833A70A-9722-46F0-A5EB-C72F787470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147" y="3048506"/>
            <a:ext cx="472714" cy="765242"/>
            <a:chOff x="45711" y="3048506"/>
            <a:chExt cx="630289" cy="765242"/>
          </a:xfrm>
        </p:grpSpPr>
        <p:sp>
          <p:nvSpPr>
            <p:cNvPr id="79" name="Rectangle 2">
              <a:extLst>
                <a:ext uri="{FF2B5EF4-FFF2-40B4-BE49-F238E27FC236}">
                  <a16:creationId xmlns:a16="http://schemas.microsoft.com/office/drawing/2014/main" id="{0E424FCE-3213-4BEE-A1E8-B7E8AEA5A2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9" name="Rectangle 59">
              <a:extLst>
                <a:ext uri="{FF2B5EF4-FFF2-40B4-BE49-F238E27FC236}">
                  <a16:creationId xmlns:a16="http://schemas.microsoft.com/office/drawing/2014/main" id="{5EE95433-383A-45BD-BFCA-833B8F0AE4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0" name="Rectangle 62">
              <a:extLst>
                <a:ext uri="{FF2B5EF4-FFF2-40B4-BE49-F238E27FC236}">
                  <a16:creationId xmlns:a16="http://schemas.microsoft.com/office/drawing/2014/main" id="{2EEA944D-C4D5-48D7-804D-86BE8AFC86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1" name="Rectangle 64">
              <a:extLst>
                <a:ext uri="{FF2B5EF4-FFF2-40B4-BE49-F238E27FC236}">
                  <a16:creationId xmlns:a16="http://schemas.microsoft.com/office/drawing/2014/main" id="{F3FCE305-3F55-48BF-8549-01E0364C86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2" name="Rectangle 66">
              <a:extLst>
                <a:ext uri="{FF2B5EF4-FFF2-40B4-BE49-F238E27FC236}">
                  <a16:creationId xmlns:a16="http://schemas.microsoft.com/office/drawing/2014/main" id="{23D7F518-6C41-4C3F-9060-C9FE0B1D4C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3" name="Rectangle 2">
              <a:extLst>
                <a:ext uri="{FF2B5EF4-FFF2-40B4-BE49-F238E27FC236}">
                  <a16:creationId xmlns:a16="http://schemas.microsoft.com/office/drawing/2014/main" id="{3B93E94B-19C7-49C9-A135-582F72B1A2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4" name="Rectangle 59">
              <a:extLst>
                <a:ext uri="{FF2B5EF4-FFF2-40B4-BE49-F238E27FC236}">
                  <a16:creationId xmlns:a16="http://schemas.microsoft.com/office/drawing/2014/main" id="{FEF28287-3D78-44FC-8C53-70755EAF6F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5" name="Rectangle 62">
              <a:extLst>
                <a:ext uri="{FF2B5EF4-FFF2-40B4-BE49-F238E27FC236}">
                  <a16:creationId xmlns:a16="http://schemas.microsoft.com/office/drawing/2014/main" id="{2E8ECBA7-D5B5-48AD-9108-4EB4FB5AAF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6" name="Rectangle 64">
              <a:extLst>
                <a:ext uri="{FF2B5EF4-FFF2-40B4-BE49-F238E27FC236}">
                  <a16:creationId xmlns:a16="http://schemas.microsoft.com/office/drawing/2014/main" id="{69CDB17F-9370-4BDB-AF7D-0C10664AF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7" name="Rectangle 66">
              <a:extLst>
                <a:ext uri="{FF2B5EF4-FFF2-40B4-BE49-F238E27FC236}">
                  <a16:creationId xmlns:a16="http://schemas.microsoft.com/office/drawing/2014/main" id="{65D03FDE-4254-4CCB-ACA1-CCF9ED99A1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8" name="Rectangle 2">
              <a:extLst>
                <a:ext uri="{FF2B5EF4-FFF2-40B4-BE49-F238E27FC236}">
                  <a16:creationId xmlns:a16="http://schemas.microsoft.com/office/drawing/2014/main" id="{406E5C16-E87A-48D6-808A-4E99A9FA2A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9" name="Rectangle 59">
              <a:extLst>
                <a:ext uri="{FF2B5EF4-FFF2-40B4-BE49-F238E27FC236}">
                  <a16:creationId xmlns:a16="http://schemas.microsoft.com/office/drawing/2014/main" id="{DD6696B0-7715-471B-835A-DA4F6E0B54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0" name="Rectangle 62">
              <a:extLst>
                <a:ext uri="{FF2B5EF4-FFF2-40B4-BE49-F238E27FC236}">
                  <a16:creationId xmlns:a16="http://schemas.microsoft.com/office/drawing/2014/main" id="{7B7BE224-1A69-42AA-9C1C-29ADE08B27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1" name="Rectangle 64">
              <a:extLst>
                <a:ext uri="{FF2B5EF4-FFF2-40B4-BE49-F238E27FC236}">
                  <a16:creationId xmlns:a16="http://schemas.microsoft.com/office/drawing/2014/main" id="{F4CBB296-B6FF-43BA-A2F1-471A7D6A3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2" name="Rectangle 66">
              <a:extLst>
                <a:ext uri="{FF2B5EF4-FFF2-40B4-BE49-F238E27FC236}">
                  <a16:creationId xmlns:a16="http://schemas.microsoft.com/office/drawing/2014/main" id="{7B9B8F5E-97B1-4CC6-A25F-0406AF9F80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3" name="Rectangle 2">
              <a:extLst>
                <a:ext uri="{FF2B5EF4-FFF2-40B4-BE49-F238E27FC236}">
                  <a16:creationId xmlns:a16="http://schemas.microsoft.com/office/drawing/2014/main" id="{9EB4DAA2-343C-4239-A2B2-D2412770B5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4" name="Rectangle 59">
              <a:extLst>
                <a:ext uri="{FF2B5EF4-FFF2-40B4-BE49-F238E27FC236}">
                  <a16:creationId xmlns:a16="http://schemas.microsoft.com/office/drawing/2014/main" id="{8D6B2AAD-8F5E-4D57-B2E6-7DBB7953C6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5" name="Rectangle 62">
              <a:extLst>
                <a:ext uri="{FF2B5EF4-FFF2-40B4-BE49-F238E27FC236}">
                  <a16:creationId xmlns:a16="http://schemas.microsoft.com/office/drawing/2014/main" id="{9CE95F93-6BC5-4616-9F8D-B941B4B8F1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6" name="Rectangle 64">
              <a:extLst>
                <a:ext uri="{FF2B5EF4-FFF2-40B4-BE49-F238E27FC236}">
                  <a16:creationId xmlns:a16="http://schemas.microsoft.com/office/drawing/2014/main" id="{A8C3D8DE-DC76-487C-8C2A-7684D5C9E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7" name="Rectangle 66">
              <a:extLst>
                <a:ext uri="{FF2B5EF4-FFF2-40B4-BE49-F238E27FC236}">
                  <a16:creationId xmlns:a16="http://schemas.microsoft.com/office/drawing/2014/main" id="{56088CB5-E2A8-49A4-8AB5-6D5463E03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8" name="Rectangle 2">
              <a:extLst>
                <a:ext uri="{FF2B5EF4-FFF2-40B4-BE49-F238E27FC236}">
                  <a16:creationId xmlns:a16="http://schemas.microsoft.com/office/drawing/2014/main" id="{372F50F8-8B88-48EF-B21C-B5B2642621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9" name="Rectangle 59">
              <a:extLst>
                <a:ext uri="{FF2B5EF4-FFF2-40B4-BE49-F238E27FC236}">
                  <a16:creationId xmlns:a16="http://schemas.microsoft.com/office/drawing/2014/main" id="{37008499-DF9A-4230-BE00-35B862316E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62">
              <a:extLst>
                <a:ext uri="{FF2B5EF4-FFF2-40B4-BE49-F238E27FC236}">
                  <a16:creationId xmlns:a16="http://schemas.microsoft.com/office/drawing/2014/main" id="{BCEE48F0-E436-451D-A5FE-0D818D1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64">
              <a:extLst>
                <a:ext uri="{FF2B5EF4-FFF2-40B4-BE49-F238E27FC236}">
                  <a16:creationId xmlns:a16="http://schemas.microsoft.com/office/drawing/2014/main" id="{6852656E-1E8F-41F9-900D-8E8CC1B2B9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66">
              <a:extLst>
                <a:ext uri="{FF2B5EF4-FFF2-40B4-BE49-F238E27FC236}">
                  <a16:creationId xmlns:a16="http://schemas.microsoft.com/office/drawing/2014/main" id="{489DA605-39DD-45FD-9796-12A36B23B1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483" name="Rectangle 3"/>
          <p:cNvSpPr>
            <a:spLocks noGrp="1" noChangeArrowheads="1"/>
          </p:cNvSpPr>
          <p:nvPr>
            <p:ph idx="1"/>
          </p:nvPr>
        </p:nvSpPr>
        <p:spPr>
          <a:xfrm>
            <a:off x="4452054" y="304800"/>
            <a:ext cx="4247241" cy="6324599"/>
          </a:xfrm>
        </p:spPr>
        <p:txBody>
          <a:bodyPr anchor="ctr">
            <a:normAutofit/>
          </a:bodyPr>
          <a:lstStyle/>
          <a:p>
            <a:pPr marL="0" indent="0">
              <a:buNone/>
            </a:pPr>
            <a:r>
              <a:rPr lang="en-US" sz="1900" dirty="0"/>
              <a:t>Stable Prompt Wording Continued:</a:t>
            </a:r>
          </a:p>
          <a:p>
            <a:pPr marL="400050" lvl="1" indent="0">
              <a:buNone/>
            </a:pPr>
            <a:r>
              <a:rPr lang="en-US" sz="2200" b="1" dirty="0">
                <a:solidFill>
                  <a:srgbClr val="C00000"/>
                </a:solidFill>
              </a:rPr>
              <a:t>Either from your own reading or from the list below, choose a work of fiction in which </a:t>
            </a:r>
            <a:r>
              <a:rPr lang="en-US" sz="2200" i="1" dirty="0"/>
              <a:t>a character has been given a gift that is both an advantage and a problem</a:t>
            </a:r>
            <a:r>
              <a:rPr lang="en-US" sz="2200" dirty="0"/>
              <a:t>. </a:t>
            </a:r>
            <a:r>
              <a:rPr lang="en-US" sz="2200" b="1" dirty="0">
                <a:solidFill>
                  <a:srgbClr val="C00000"/>
                </a:solidFill>
              </a:rPr>
              <a:t>Then, in a well-written essay, analyze how </a:t>
            </a:r>
            <a:r>
              <a:rPr lang="en-US" sz="2200" dirty="0"/>
              <a:t>the gift and its complex nature </a:t>
            </a:r>
            <a:r>
              <a:rPr lang="en-US" sz="2200" b="1" dirty="0">
                <a:solidFill>
                  <a:srgbClr val="C00000"/>
                </a:solidFill>
              </a:rPr>
              <a:t>contribute to an interpretation of the work as a whole. Do not merely summarize the plot.</a:t>
            </a:r>
          </a:p>
          <a:p>
            <a:pPr marL="400050" lvl="1" indent="0">
              <a:buNone/>
            </a:pPr>
            <a:r>
              <a:rPr lang="en-US" sz="2200" dirty="0"/>
              <a:t>The text in italics will vary by question, while the remainder of the prompt will be consistently used in all Literary Argument essay questions. </a:t>
            </a:r>
          </a:p>
        </p:txBody>
      </p:sp>
    </p:spTree>
    <p:extLst>
      <p:ext uri="{BB962C8B-B14F-4D97-AF65-F5344CB8AC3E}">
        <p14:creationId xmlns:p14="http://schemas.microsoft.com/office/powerpoint/2010/main" val="34599713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218" name="Rectangle 2"/>
          <p:cNvSpPr>
            <a:spLocks noGrp="1" noChangeArrowheads="1"/>
          </p:cNvSpPr>
          <p:nvPr>
            <p:ph type="ctrTitle"/>
          </p:nvPr>
        </p:nvSpPr>
        <p:spPr>
          <a:xfrm>
            <a:off x="2057400" y="685800"/>
            <a:ext cx="5029200" cy="4114799"/>
          </a:xfrm>
        </p:spPr>
        <p:txBody>
          <a:bodyPr>
            <a:normAutofit/>
          </a:bodyPr>
          <a:lstStyle/>
          <a:p>
            <a:r>
              <a:rPr lang="en-US" sz="3100" dirty="0">
                <a:solidFill>
                  <a:srgbClr val="FFFFFF"/>
                </a:solidFill>
              </a:rPr>
              <a:t>AP Literature &amp; Composition</a:t>
            </a:r>
            <a:br>
              <a:rPr lang="en-US" sz="3100" dirty="0">
                <a:solidFill>
                  <a:srgbClr val="FFFFFF"/>
                </a:solidFill>
              </a:rPr>
            </a:br>
            <a:r>
              <a:rPr lang="en-US" sz="4800" dirty="0">
                <a:solidFill>
                  <a:srgbClr val="FFFFFF"/>
                </a:solidFill>
              </a:rPr>
              <a:t>Section II:</a:t>
            </a:r>
            <a:br>
              <a:rPr lang="en-US" sz="4800" dirty="0">
                <a:solidFill>
                  <a:srgbClr val="FFFFFF"/>
                </a:solidFill>
              </a:rPr>
            </a:br>
            <a:r>
              <a:rPr lang="en-US" sz="4800" b="1" dirty="0">
                <a:solidFill>
                  <a:srgbClr val="FFFFFF"/>
                </a:solidFill>
                <a:latin typeface="+mn-lt"/>
              </a:rPr>
              <a:t>Free Response Questions</a:t>
            </a:r>
          </a:p>
        </p:txBody>
      </p:sp>
      <p:sp>
        <p:nvSpPr>
          <p:cNvPr id="5" name="Subtitle 4">
            <a:extLst>
              <a:ext uri="{FF2B5EF4-FFF2-40B4-BE49-F238E27FC236}">
                <a16:creationId xmlns:a16="http://schemas.microsoft.com/office/drawing/2014/main" id="{4490637F-94DD-4E6B-ADFB-59ADFB791AD4}"/>
              </a:ext>
            </a:extLst>
          </p:cNvPr>
          <p:cNvSpPr>
            <a:spLocks noGrp="1"/>
          </p:cNvSpPr>
          <p:nvPr>
            <p:ph type="subTitle" idx="1"/>
          </p:nvPr>
        </p:nvSpPr>
        <p:spPr>
          <a:xfrm>
            <a:off x="2284026" y="4074718"/>
            <a:ext cx="4578895" cy="682079"/>
          </a:xfrm>
        </p:spPr>
        <p:txBody>
          <a:bodyPr>
            <a:normAutofit/>
          </a:bodyPr>
          <a:lstStyle/>
          <a:p>
            <a:endParaRPr lang="en-US" dirty="0">
              <a:solidFill>
                <a:srgbClr val="FFFFFF"/>
              </a:solidFill>
            </a:endParaRPr>
          </a:p>
        </p:txBody>
      </p:sp>
      <p:sp>
        <p:nvSpPr>
          <p:cNvPr id="3" name="TextBox 2"/>
          <p:cNvSpPr txBox="1"/>
          <p:nvPr/>
        </p:nvSpPr>
        <p:spPr>
          <a:xfrm>
            <a:off x="1397000" y="6658429"/>
            <a:ext cx="184666"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8298676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B18E12-11D4-4C33-AA18-EA8FFD827CAD}"/>
              </a:ext>
            </a:extLst>
          </p:cNvPr>
          <p:cNvSpPr>
            <a:spLocks noGrp="1"/>
          </p:cNvSpPr>
          <p:nvPr>
            <p:ph type="dt" sz="half" idx="10"/>
          </p:nvPr>
        </p:nvSpPr>
        <p:spPr/>
        <p:txBody>
          <a:bodyPr/>
          <a:lstStyle/>
          <a:p>
            <a:fld id="{8A5A2112-1115-4391-A24A-BF495B9FF597}" type="datetime1">
              <a:rPr lang="en-US" smtClean="0"/>
              <a:pPr/>
              <a:t>5/27/2020</a:t>
            </a:fld>
            <a:endParaRPr lang="en-US"/>
          </a:p>
        </p:txBody>
      </p:sp>
      <p:sp>
        <p:nvSpPr>
          <p:cNvPr id="3" name="Footer Placeholder 2">
            <a:extLst>
              <a:ext uri="{FF2B5EF4-FFF2-40B4-BE49-F238E27FC236}">
                <a16:creationId xmlns:a16="http://schemas.microsoft.com/office/drawing/2014/main" id="{FF16D66A-8EB8-4C35-BED1-D6427B78ED58}"/>
              </a:ext>
            </a:extLst>
          </p:cNvPr>
          <p:cNvSpPr>
            <a:spLocks noGrp="1"/>
          </p:cNvSpPr>
          <p:nvPr>
            <p:ph type="ftr" sz="quarter" idx="11"/>
          </p:nvPr>
        </p:nvSpPr>
        <p:spPr/>
        <p:txBody>
          <a:bodyPr/>
          <a:lstStyle/>
          <a:p>
            <a:r>
              <a:rPr lang="en-US"/>
              <a:t>English II</a:t>
            </a:r>
          </a:p>
        </p:txBody>
      </p:sp>
      <p:sp>
        <p:nvSpPr>
          <p:cNvPr id="4" name="Slide Number Placeholder 3">
            <a:extLst>
              <a:ext uri="{FF2B5EF4-FFF2-40B4-BE49-F238E27FC236}">
                <a16:creationId xmlns:a16="http://schemas.microsoft.com/office/drawing/2014/main" id="{B8BC3EF8-093D-406B-85A4-CBF881EF42D4}"/>
              </a:ext>
            </a:extLst>
          </p:cNvPr>
          <p:cNvSpPr>
            <a:spLocks noGrp="1"/>
          </p:cNvSpPr>
          <p:nvPr>
            <p:ph type="sldNum" sz="quarter" idx="12"/>
          </p:nvPr>
        </p:nvSpPr>
        <p:spPr/>
        <p:txBody>
          <a:bodyPr/>
          <a:lstStyle/>
          <a:p>
            <a:r>
              <a:rPr lang="en-US"/>
              <a:t>Page </a:t>
            </a:r>
            <a:fld id="{57E987F4-20F3-4640-90D9-BD7ECEE8DFDD}" type="slidenum">
              <a:rPr lang="en-US" smtClean="0"/>
              <a:pPr/>
              <a:t>18</a:t>
            </a:fld>
            <a:endParaRPr lang="en-US"/>
          </a:p>
        </p:txBody>
      </p:sp>
      <p:sp>
        <p:nvSpPr>
          <p:cNvPr id="5" name="Rectangle 4">
            <a:extLst>
              <a:ext uri="{FF2B5EF4-FFF2-40B4-BE49-F238E27FC236}">
                <a16:creationId xmlns:a16="http://schemas.microsoft.com/office/drawing/2014/main" id="{D2BD2A74-8DCA-45F8-A0A2-3225B63ABF0A}"/>
              </a:ext>
            </a:extLst>
          </p:cNvPr>
          <p:cNvSpPr/>
          <p:nvPr/>
        </p:nvSpPr>
        <p:spPr>
          <a:xfrm>
            <a:off x="-2590800" y="-1676400"/>
            <a:ext cx="14782800" cy="9753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5838416"/>
      </p:ext>
    </p:extLst>
  </p:cSld>
  <p:clrMapOvr>
    <a:masterClrMapping/>
  </p:clrMapOvr>
  <mc:AlternateContent xmlns:mc="http://schemas.openxmlformats.org/markup-compatibility/2006">
    <mc:Choice xmlns:p14="http://schemas.microsoft.com/office/powerpoint/2010/main" Requires="p14">
      <p:transition spd="slow" p14:dur="30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2" name="Rectangle 2"/>
          <p:cNvSpPr>
            <a:spLocks noGrp="1" noChangeArrowheads="1"/>
          </p:cNvSpPr>
          <p:nvPr>
            <p:ph type="title"/>
          </p:nvPr>
        </p:nvSpPr>
        <p:spPr>
          <a:xfrm>
            <a:off x="628650" y="963877"/>
            <a:ext cx="2620771" cy="4930246"/>
          </a:xfrm>
        </p:spPr>
        <p:txBody>
          <a:bodyPr>
            <a:normAutofit/>
          </a:bodyPr>
          <a:lstStyle/>
          <a:p>
            <a:pPr algn="r"/>
            <a:r>
              <a:rPr lang="en-US">
                <a:solidFill>
                  <a:schemeClr val="accent1"/>
                </a:solidFill>
              </a:rPr>
              <a:t>Free-Response Question 1:</a:t>
            </a:r>
            <a:br>
              <a:rPr lang="en-US">
                <a:solidFill>
                  <a:schemeClr val="accent1"/>
                </a:solidFill>
              </a:rPr>
            </a:br>
            <a:r>
              <a:rPr lang="en-US">
                <a:solidFill>
                  <a:schemeClr val="accent1"/>
                </a:solidFill>
              </a:rPr>
              <a:t>POETRY ANALYSIS </a:t>
            </a:r>
          </a:p>
        </p:txBody>
      </p:sp>
      <p:cxnSp>
        <p:nvCxnSpPr>
          <p:cNvPr id="74" name="Straight Connector 73">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483" name="Rectangle 3"/>
          <p:cNvSpPr>
            <a:spLocks noGrp="1" noChangeArrowheads="1"/>
          </p:cNvSpPr>
          <p:nvPr>
            <p:ph idx="1"/>
          </p:nvPr>
        </p:nvSpPr>
        <p:spPr>
          <a:xfrm>
            <a:off x="3732023" y="963877"/>
            <a:ext cx="4783327" cy="4930246"/>
          </a:xfrm>
        </p:spPr>
        <p:txBody>
          <a:bodyPr anchor="ctr">
            <a:normAutofit/>
          </a:bodyPr>
          <a:lstStyle/>
          <a:p>
            <a:pPr marL="0" indent="0">
              <a:buNone/>
            </a:pPr>
            <a:r>
              <a:rPr lang="en-US" dirty="0"/>
              <a:t>Free-response question 1 presents students with a passage of poetry of approximately 100 to 300 words. This question assesses students’ ability to :</a:t>
            </a:r>
          </a:p>
          <a:p>
            <a:pPr lvl="0"/>
            <a:r>
              <a:rPr lang="en-US" dirty="0"/>
              <a:t>Respond to the prompt with a thesis that presents an interpretation and may establish a line of reasoning.</a:t>
            </a:r>
          </a:p>
          <a:p>
            <a:pPr lvl="0"/>
            <a:r>
              <a:rPr lang="en-US" dirty="0"/>
              <a:t>Select and use evidence to develop and support the line of reasoning.</a:t>
            </a:r>
          </a:p>
          <a:p>
            <a:pPr lvl="0"/>
            <a:r>
              <a:rPr lang="en-US" dirty="0"/>
              <a:t>Explain the relationship between the evidence and the thesis.</a:t>
            </a:r>
          </a:p>
          <a:p>
            <a:pPr lvl="0"/>
            <a:r>
              <a:rPr lang="en-US" dirty="0"/>
              <a:t>Use appropriate grammar and punctuation in communicating the argument.</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Freeform: Shape 73">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6" name="Freeform: Shape 75">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466344" y="1161288"/>
            <a:ext cx="2702052" cy="4526280"/>
          </a:xfrm>
        </p:spPr>
        <p:txBody>
          <a:bodyPr>
            <a:normAutofit/>
          </a:bodyPr>
          <a:lstStyle/>
          <a:p>
            <a:r>
              <a:rPr lang="en-US" sz="3500"/>
              <a:t>Free-Response Question 1:</a:t>
            </a:r>
            <a:br>
              <a:rPr lang="en-US" sz="3500"/>
            </a:br>
            <a:r>
              <a:rPr lang="en-US" sz="3500"/>
              <a:t>POETRY ANALYSIS </a:t>
            </a:r>
          </a:p>
        </p:txBody>
      </p:sp>
      <p:sp>
        <p:nvSpPr>
          <p:cNvPr id="78" name="Rectangle 77">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075611" y="932688"/>
            <a:ext cx="4437453" cy="4992624"/>
          </a:xfrm>
        </p:spPr>
        <p:txBody>
          <a:bodyPr anchor="ctr">
            <a:normAutofit/>
          </a:bodyPr>
          <a:lstStyle/>
          <a:p>
            <a:pPr marL="0" indent="0">
              <a:buNone/>
            </a:pPr>
            <a:r>
              <a:rPr lang="en-US" sz="1700" dirty="0"/>
              <a:t>Sample Question:</a:t>
            </a:r>
          </a:p>
          <a:p>
            <a:pPr marL="400050" lvl="1" indent="0">
              <a:buNone/>
            </a:pPr>
            <a:r>
              <a:rPr lang="en-US" sz="2200" dirty="0"/>
              <a:t>In the following poem “Plants” by Olive Senior (published in 2005), the speaker portrays the relationships among plant life and the implied audience. Read the poem carefully. Then, in a well-written essay, analyze how Senior uses poetic elements and techniques to develop those complex relationships. </a:t>
            </a:r>
          </a:p>
        </p:txBody>
      </p:sp>
    </p:spTree>
    <p:extLst>
      <p:ext uri="{BB962C8B-B14F-4D97-AF65-F5344CB8AC3E}">
        <p14:creationId xmlns:p14="http://schemas.microsoft.com/office/powerpoint/2010/main" val="15751858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Freeform: Shape 73">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6" name="Freeform: Shape 75">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466344" y="1161288"/>
            <a:ext cx="2702052" cy="4526280"/>
          </a:xfrm>
        </p:spPr>
        <p:txBody>
          <a:bodyPr>
            <a:normAutofit/>
          </a:bodyPr>
          <a:lstStyle/>
          <a:p>
            <a:r>
              <a:rPr lang="en-US" sz="3500"/>
              <a:t>Free-Response Question 1:</a:t>
            </a:r>
            <a:br>
              <a:rPr lang="en-US" sz="3500"/>
            </a:br>
            <a:r>
              <a:rPr lang="en-US" sz="3500"/>
              <a:t>POETRY ANALYSIS </a:t>
            </a:r>
          </a:p>
        </p:txBody>
      </p:sp>
      <p:sp>
        <p:nvSpPr>
          <p:cNvPr id="78" name="Rectangle 77">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075611" y="932688"/>
            <a:ext cx="4437453" cy="4992624"/>
          </a:xfrm>
        </p:spPr>
        <p:txBody>
          <a:bodyPr anchor="ctr">
            <a:normAutofit fontScale="92500"/>
          </a:bodyPr>
          <a:lstStyle/>
          <a:p>
            <a:pPr marL="0" indent="0">
              <a:buNone/>
            </a:pPr>
            <a:r>
              <a:rPr lang="en-US" sz="2400" b="1" dirty="0"/>
              <a:t>Stable Prompt Wording:</a:t>
            </a:r>
          </a:p>
          <a:p>
            <a:pPr marL="400050" lvl="1" indent="0">
              <a:buNone/>
            </a:pPr>
            <a:r>
              <a:rPr lang="en-US" sz="2400" b="1" dirty="0"/>
              <a:t>In the following poem</a:t>
            </a:r>
            <a:r>
              <a:rPr lang="en-US" sz="2400" i="1" dirty="0"/>
              <a:t>[or excerpt from poem] </a:t>
            </a:r>
            <a:r>
              <a:rPr lang="en-US" sz="2400" b="1" dirty="0"/>
              <a:t>by</a:t>
            </a:r>
            <a:r>
              <a:rPr lang="en-US" sz="2400" dirty="0"/>
              <a:t> </a:t>
            </a:r>
            <a:r>
              <a:rPr lang="en-US" sz="2400" i="1" dirty="0"/>
              <a:t>[author, date of publication]  </a:t>
            </a:r>
            <a:r>
              <a:rPr lang="en-US" sz="2400" b="1" dirty="0"/>
              <a:t>the</a:t>
            </a:r>
            <a:r>
              <a:rPr lang="en-US" sz="2400" dirty="0"/>
              <a:t> </a:t>
            </a:r>
            <a:r>
              <a:rPr lang="en-US" sz="2400" i="1" dirty="0"/>
              <a:t>[comment on what is being addressed in the poem]</a:t>
            </a:r>
            <a:r>
              <a:rPr lang="en-US" sz="2400" dirty="0"/>
              <a:t>. </a:t>
            </a:r>
            <a:r>
              <a:rPr lang="en-US" sz="2400" b="1" dirty="0"/>
              <a:t>Read the poem carefully. Then, in a well-written essay, analyze how </a:t>
            </a:r>
            <a:r>
              <a:rPr lang="en-US" sz="2400" i="1" dirty="0"/>
              <a:t>[author] </a:t>
            </a:r>
            <a:r>
              <a:rPr lang="en-US" sz="2400" b="1" dirty="0"/>
              <a:t>uses</a:t>
            </a:r>
            <a:r>
              <a:rPr lang="en-US" sz="2400" dirty="0"/>
              <a:t> </a:t>
            </a:r>
            <a:r>
              <a:rPr lang="en-US" sz="2400" i="1" dirty="0"/>
              <a:t>[poetic or literary</a:t>
            </a:r>
            <a:r>
              <a:rPr lang="en-US" sz="2400" dirty="0"/>
              <a:t>] </a:t>
            </a:r>
            <a:r>
              <a:rPr lang="en-US" sz="2400" b="1" dirty="0"/>
              <a:t>elements and techniques to </a:t>
            </a:r>
            <a:r>
              <a:rPr lang="en-US" sz="2400" i="1" dirty="0"/>
              <a:t>[convey/portray/develop a thematic, topical, or structural aspect of the poem that is complex and specific to the passage of the poem provided]</a:t>
            </a:r>
            <a:r>
              <a:rPr lang="en-US" sz="2400" dirty="0"/>
              <a:t>. </a:t>
            </a:r>
            <a:endParaRPr lang="en-US" sz="2400" i="1" dirty="0"/>
          </a:p>
        </p:txBody>
      </p:sp>
    </p:spTree>
    <p:extLst>
      <p:ext uri="{BB962C8B-B14F-4D97-AF65-F5344CB8AC3E}">
        <p14:creationId xmlns:p14="http://schemas.microsoft.com/office/powerpoint/2010/main" val="33682454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4BF7B88A-63D0-4DCB-B8E8-519A15C7E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2" name="Rectangle 2"/>
          <p:cNvSpPr>
            <a:spLocks noGrp="1" noChangeArrowheads="1"/>
          </p:cNvSpPr>
          <p:nvPr>
            <p:ph type="title"/>
          </p:nvPr>
        </p:nvSpPr>
        <p:spPr>
          <a:xfrm>
            <a:off x="548640" y="1170431"/>
            <a:ext cx="3656928" cy="5138923"/>
          </a:xfrm>
        </p:spPr>
        <p:txBody>
          <a:bodyPr anchor="ctr">
            <a:normAutofit/>
          </a:bodyPr>
          <a:lstStyle/>
          <a:p>
            <a:r>
              <a:rPr lang="en-US" sz="4700">
                <a:solidFill>
                  <a:schemeClr val="tx2"/>
                </a:solidFill>
              </a:rPr>
              <a:t>Free-Response Question 1:</a:t>
            </a:r>
            <a:br>
              <a:rPr lang="en-US" sz="4700">
                <a:solidFill>
                  <a:schemeClr val="tx2"/>
                </a:solidFill>
              </a:rPr>
            </a:br>
            <a:r>
              <a:rPr lang="en-US" sz="4700">
                <a:solidFill>
                  <a:schemeClr val="tx2"/>
                </a:solidFill>
              </a:rPr>
              <a:t>POETRY ANALYSIS </a:t>
            </a:r>
          </a:p>
        </p:txBody>
      </p:sp>
      <p:cxnSp>
        <p:nvCxnSpPr>
          <p:cNvPr id="74" name="Straight Connector 73">
            <a:extLst>
              <a:ext uri="{FF2B5EF4-FFF2-40B4-BE49-F238E27FC236}">
                <a16:creationId xmlns:a16="http://schemas.microsoft.com/office/drawing/2014/main" id="{DED30818-B638-4525-8D35-242C01B4C8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49426" y="246028"/>
            <a:ext cx="191621" cy="546559"/>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0483" name="Rectangle 3"/>
          <p:cNvSpPr>
            <a:spLocks noGrp="1" noChangeArrowheads="1"/>
          </p:cNvSpPr>
          <p:nvPr>
            <p:ph idx="1"/>
          </p:nvPr>
        </p:nvSpPr>
        <p:spPr>
          <a:xfrm>
            <a:off x="4916580" y="1170432"/>
            <a:ext cx="3751641" cy="5138920"/>
          </a:xfrm>
        </p:spPr>
        <p:txBody>
          <a:bodyPr anchor="ctr">
            <a:normAutofit lnSpcReduction="10000"/>
          </a:bodyPr>
          <a:lstStyle/>
          <a:p>
            <a:pPr marL="0" indent="0">
              <a:buNone/>
            </a:pPr>
            <a:r>
              <a:rPr lang="en-US" sz="1600" dirty="0">
                <a:solidFill>
                  <a:schemeClr val="tx2"/>
                </a:solidFill>
              </a:rPr>
              <a:t>Stable Prompt Wording Example:</a:t>
            </a:r>
          </a:p>
          <a:p>
            <a:pPr marL="400050" lvl="1" indent="0">
              <a:buNone/>
            </a:pPr>
            <a:r>
              <a:rPr lang="en-US" sz="2400" dirty="0">
                <a:solidFill>
                  <a:srgbClr val="C00000"/>
                </a:solidFill>
              </a:rPr>
              <a:t>In the following poem </a:t>
            </a:r>
            <a:r>
              <a:rPr lang="en-US" sz="2400" i="1" dirty="0">
                <a:solidFill>
                  <a:schemeClr val="tx2"/>
                </a:solidFill>
              </a:rPr>
              <a:t>“Plants” by Olive Senior (published in 2005</a:t>
            </a:r>
            <a:r>
              <a:rPr lang="en-US" sz="2400" i="1" dirty="0">
                <a:solidFill>
                  <a:srgbClr val="C00000"/>
                </a:solidFill>
              </a:rPr>
              <a:t>)</a:t>
            </a:r>
            <a:r>
              <a:rPr lang="en-US" sz="2400" dirty="0">
                <a:solidFill>
                  <a:srgbClr val="C00000"/>
                </a:solidFill>
              </a:rPr>
              <a:t>, the speaker</a:t>
            </a:r>
            <a:r>
              <a:rPr lang="en-US" sz="2400" dirty="0">
                <a:solidFill>
                  <a:schemeClr val="tx2"/>
                </a:solidFill>
              </a:rPr>
              <a:t> </a:t>
            </a:r>
            <a:r>
              <a:rPr lang="en-US" sz="2400" i="1" dirty="0">
                <a:solidFill>
                  <a:schemeClr val="tx2"/>
                </a:solidFill>
              </a:rPr>
              <a:t>portrays the relationships among plant life and the implied audience</a:t>
            </a:r>
            <a:r>
              <a:rPr lang="en-US" sz="2400" dirty="0">
                <a:solidFill>
                  <a:schemeClr val="tx2"/>
                </a:solidFill>
              </a:rPr>
              <a:t>. </a:t>
            </a:r>
            <a:r>
              <a:rPr lang="en-US" sz="2400" dirty="0">
                <a:solidFill>
                  <a:srgbClr val="C00000"/>
                </a:solidFill>
              </a:rPr>
              <a:t>Read the poem carefully. Then, in a well-written essay, analyze how</a:t>
            </a:r>
            <a:r>
              <a:rPr lang="en-US" sz="2400" dirty="0">
                <a:solidFill>
                  <a:schemeClr val="tx2"/>
                </a:solidFill>
              </a:rPr>
              <a:t> </a:t>
            </a:r>
            <a:r>
              <a:rPr lang="en-US" sz="2400" i="1" dirty="0">
                <a:solidFill>
                  <a:schemeClr val="tx2"/>
                </a:solidFill>
              </a:rPr>
              <a:t>Senior</a:t>
            </a:r>
            <a:r>
              <a:rPr lang="en-US" sz="2400" dirty="0">
                <a:solidFill>
                  <a:schemeClr val="tx2"/>
                </a:solidFill>
              </a:rPr>
              <a:t> </a:t>
            </a:r>
            <a:r>
              <a:rPr lang="en-US" sz="2400" dirty="0">
                <a:solidFill>
                  <a:srgbClr val="C00000"/>
                </a:solidFill>
              </a:rPr>
              <a:t>uses</a:t>
            </a:r>
            <a:r>
              <a:rPr lang="en-US" sz="2400" dirty="0">
                <a:solidFill>
                  <a:schemeClr val="tx2"/>
                </a:solidFill>
              </a:rPr>
              <a:t> </a:t>
            </a:r>
            <a:r>
              <a:rPr lang="en-US" sz="2400" i="1" dirty="0">
                <a:solidFill>
                  <a:schemeClr val="tx2"/>
                </a:solidFill>
              </a:rPr>
              <a:t>poetic</a:t>
            </a:r>
            <a:r>
              <a:rPr lang="en-US" sz="2400" dirty="0">
                <a:solidFill>
                  <a:schemeClr val="tx2"/>
                </a:solidFill>
              </a:rPr>
              <a:t> </a:t>
            </a:r>
            <a:r>
              <a:rPr lang="en-US" sz="2400" dirty="0">
                <a:solidFill>
                  <a:srgbClr val="C00000"/>
                </a:solidFill>
              </a:rPr>
              <a:t>elements and techniques to</a:t>
            </a:r>
            <a:r>
              <a:rPr lang="en-US" sz="2400" dirty="0">
                <a:solidFill>
                  <a:schemeClr val="tx2"/>
                </a:solidFill>
              </a:rPr>
              <a:t> </a:t>
            </a:r>
            <a:r>
              <a:rPr lang="en-US" sz="2400" i="1" dirty="0">
                <a:solidFill>
                  <a:schemeClr val="tx2"/>
                </a:solidFill>
              </a:rPr>
              <a:t>develop those complex relationships.</a:t>
            </a:r>
          </a:p>
          <a:p>
            <a:pPr marL="0" indent="0">
              <a:buNone/>
            </a:pPr>
            <a:r>
              <a:rPr lang="en-US" sz="1600" dirty="0">
                <a:solidFill>
                  <a:schemeClr val="tx2"/>
                </a:solidFill>
              </a:rPr>
              <a:t>The text in italics will vary by question, while the remainder of the prompt will be consistently used in all Poetry Analysis essay questions.  </a:t>
            </a:r>
          </a:p>
        </p:txBody>
      </p:sp>
      <p:cxnSp>
        <p:nvCxnSpPr>
          <p:cNvPr id="76" name="Straight Connector 75">
            <a:extLst>
              <a:ext uri="{FF2B5EF4-FFF2-40B4-BE49-F238E27FC236}">
                <a16:creationId xmlns:a16="http://schemas.microsoft.com/office/drawing/2014/main" id="{1DF07162-510C-43F7-ADCC-4EAD5DE6C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30330" y="6522756"/>
            <a:ext cx="8037891" cy="0"/>
          </a:xfrm>
          <a:prstGeom prst="line">
            <a:avLst/>
          </a:prstGeom>
          <a:ln w="12700" cap="sq">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78" name="Group 77">
            <a:extLst>
              <a:ext uri="{FF2B5EF4-FFF2-40B4-BE49-F238E27FC236}">
                <a16:creationId xmlns:a16="http://schemas.microsoft.com/office/drawing/2014/main" id="{A21C871B-0AC3-4789-86F5-7739DD5824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644791" y="6400800"/>
            <a:ext cx="338328" cy="240175"/>
            <a:chOff x="4089400" y="933450"/>
            <a:chExt cx="338328" cy="341938"/>
          </a:xfrm>
        </p:grpSpPr>
        <p:cxnSp>
          <p:nvCxnSpPr>
            <p:cNvPr id="79" name="Straight Connector 78">
              <a:extLst>
                <a:ext uri="{FF2B5EF4-FFF2-40B4-BE49-F238E27FC236}">
                  <a16:creationId xmlns:a16="http://schemas.microsoft.com/office/drawing/2014/main" id="{E42E9232-2FD4-44F8-8610-6776F8FEEF7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258564" y="933450"/>
              <a:ext cx="0" cy="341938"/>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77B59B2-2AA8-4043-8EFB-9C256AD0B6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089400" y="1104419"/>
              <a:ext cx="33832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4551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Freeform: Shape 73">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6" name="Freeform: Shape 75">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466344" y="1161288"/>
            <a:ext cx="2702052" cy="4526280"/>
          </a:xfrm>
        </p:spPr>
        <p:txBody>
          <a:bodyPr>
            <a:normAutofit/>
          </a:bodyPr>
          <a:lstStyle/>
          <a:p>
            <a:r>
              <a:rPr lang="en-US" sz="3500"/>
              <a:t>Free-Response Question 2:</a:t>
            </a:r>
            <a:br>
              <a:rPr lang="en-US" sz="3500"/>
            </a:br>
            <a:r>
              <a:rPr lang="en-US" sz="3500"/>
              <a:t>PROSE FICTION ANALYSIS </a:t>
            </a:r>
          </a:p>
        </p:txBody>
      </p:sp>
      <p:sp>
        <p:nvSpPr>
          <p:cNvPr id="78" name="Rectangle 77">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075611" y="932688"/>
            <a:ext cx="4437453" cy="4992624"/>
          </a:xfrm>
        </p:spPr>
        <p:txBody>
          <a:bodyPr anchor="ctr">
            <a:noAutofit/>
          </a:bodyPr>
          <a:lstStyle/>
          <a:p>
            <a:pPr marL="0" indent="0">
              <a:buNone/>
            </a:pPr>
            <a:r>
              <a:rPr lang="en-US" sz="2400" dirty="0"/>
              <a:t>Free-response question 2 presents students with a passage of prose fiction of </a:t>
            </a:r>
            <a:r>
              <a:rPr lang="en-US" sz="2400" dirty="0" err="1"/>
              <a:t>approxi-mately</a:t>
            </a:r>
            <a:r>
              <a:rPr lang="en-US" sz="2400" dirty="0"/>
              <a:t> 500 to 700 words. This question assesses students’ ability to :</a:t>
            </a:r>
          </a:p>
          <a:p>
            <a:pPr lvl="0"/>
            <a:r>
              <a:rPr lang="en-US" sz="2400" dirty="0"/>
              <a:t>Respond to the prompt with a thesis that presents an interpretation and may establish a line of reasoning.</a:t>
            </a:r>
          </a:p>
          <a:p>
            <a:pPr lvl="0"/>
            <a:r>
              <a:rPr lang="en-US" sz="2400" dirty="0"/>
              <a:t>Select and use evidence to develop and support the line of reasoning.</a:t>
            </a:r>
          </a:p>
          <a:p>
            <a:pPr lvl="0"/>
            <a:r>
              <a:rPr lang="en-US" sz="2400" dirty="0"/>
              <a:t>Explain the relationship between the evidence and the thesis.</a:t>
            </a:r>
          </a:p>
          <a:p>
            <a:pPr lvl="0"/>
            <a:r>
              <a:rPr lang="en-US" sz="2400" dirty="0"/>
              <a:t>Use appropriate grammar and punctuation in communicating the argument.</a:t>
            </a:r>
          </a:p>
        </p:txBody>
      </p:sp>
    </p:spTree>
    <p:extLst>
      <p:ext uri="{BB962C8B-B14F-4D97-AF65-F5344CB8AC3E}">
        <p14:creationId xmlns:p14="http://schemas.microsoft.com/office/powerpoint/2010/main" val="25972721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Rectangle 73">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783771" y="1092857"/>
            <a:ext cx="2752278" cy="4389120"/>
          </a:xfrm>
        </p:spPr>
        <p:txBody>
          <a:bodyPr>
            <a:normAutofit/>
          </a:bodyPr>
          <a:lstStyle/>
          <a:p>
            <a:r>
              <a:rPr lang="en-US" sz="3500"/>
              <a:t>Free-Response Question 2:</a:t>
            </a:r>
            <a:br>
              <a:rPr lang="en-US" sz="3500"/>
            </a:br>
            <a:r>
              <a:rPr lang="en-US" sz="3500"/>
              <a:t>PROSE FICTION ANALYSIS </a:t>
            </a:r>
          </a:p>
        </p:txBody>
      </p:sp>
      <p:sp>
        <p:nvSpPr>
          <p:cNvPr id="76" name="Rectangle 75">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179509" y="1092857"/>
            <a:ext cx="4252565" cy="4389120"/>
          </a:xfrm>
        </p:spPr>
        <p:txBody>
          <a:bodyPr anchor="ctr">
            <a:normAutofit/>
          </a:bodyPr>
          <a:lstStyle/>
          <a:p>
            <a:pPr marL="0" indent="0">
              <a:buNone/>
            </a:pPr>
            <a:r>
              <a:rPr lang="en-US" sz="1700" dirty="0"/>
              <a:t>Sample Question:</a:t>
            </a:r>
          </a:p>
          <a:p>
            <a:pPr marL="400050" lvl="1" indent="0">
              <a:buNone/>
            </a:pPr>
            <a:r>
              <a:rPr lang="en-US" sz="1900" dirty="0"/>
              <a:t>The following excerpt is from an 1852 novel by Nathaniel Hawthorne. In this passage, two characters who have been living on the </a:t>
            </a:r>
            <a:r>
              <a:rPr lang="en-US" sz="1900" dirty="0" err="1"/>
              <a:t>Blithedale</a:t>
            </a:r>
            <a:r>
              <a:rPr lang="en-US" sz="1900" dirty="0"/>
              <a:t> farm—a  community designed to promote an ideal of equality achieved through communal rural living—are about to part ways. Read the passage carefully. Then, in a well-written essay, analyze how Hawthorne uses literary elements and techniques to portray the narrator’s complex attitude towards Zenobia.</a:t>
            </a:r>
          </a:p>
          <a:p>
            <a:pPr marL="0" indent="0">
              <a:buNone/>
            </a:pPr>
            <a:endParaRPr lang="en-US" sz="1700" dirty="0"/>
          </a:p>
        </p:txBody>
      </p:sp>
    </p:spTree>
    <p:extLst>
      <p:ext uri="{BB962C8B-B14F-4D97-AF65-F5344CB8AC3E}">
        <p14:creationId xmlns:p14="http://schemas.microsoft.com/office/powerpoint/2010/main" val="13245198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485" name="Rectangle 71">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486" name="Freeform: Shape 73">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0487" name="Freeform: Shape 75">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466344" y="1161288"/>
            <a:ext cx="2702052" cy="4526280"/>
          </a:xfrm>
        </p:spPr>
        <p:txBody>
          <a:bodyPr>
            <a:normAutofit/>
          </a:bodyPr>
          <a:lstStyle/>
          <a:p>
            <a:r>
              <a:rPr lang="en-US" sz="3500"/>
              <a:t>Free-Response Question 2:</a:t>
            </a:r>
            <a:br>
              <a:rPr lang="en-US" sz="3500"/>
            </a:br>
            <a:r>
              <a:rPr lang="en-US" sz="3500"/>
              <a:t>PROSE FICTION ANALYSIS </a:t>
            </a:r>
          </a:p>
        </p:txBody>
      </p:sp>
      <p:sp>
        <p:nvSpPr>
          <p:cNvPr id="78" name="Rectangle 77">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075611" y="932688"/>
            <a:ext cx="4437453" cy="4992624"/>
          </a:xfrm>
        </p:spPr>
        <p:txBody>
          <a:bodyPr anchor="ctr">
            <a:normAutofit/>
          </a:bodyPr>
          <a:lstStyle/>
          <a:p>
            <a:pPr marL="0" indent="0">
              <a:buNone/>
            </a:pPr>
            <a:r>
              <a:rPr lang="en-US" sz="1700" dirty="0"/>
              <a:t>Stable Prompt Wording:</a:t>
            </a:r>
          </a:p>
          <a:p>
            <a:pPr marL="400050" lvl="1" indent="0">
              <a:buNone/>
            </a:pPr>
            <a:r>
              <a:rPr lang="en-US" sz="2200" b="1" dirty="0"/>
              <a:t>The following excerpt is </a:t>
            </a:r>
            <a:r>
              <a:rPr lang="en-US" sz="2200" i="1" dirty="0"/>
              <a:t>[text and author, date of publication].</a:t>
            </a:r>
            <a:r>
              <a:rPr lang="en-US" sz="2200" dirty="0"/>
              <a:t>  In </a:t>
            </a:r>
            <a:r>
              <a:rPr lang="en-US" sz="2200" b="1" dirty="0"/>
              <a:t>this passage, </a:t>
            </a:r>
            <a:r>
              <a:rPr lang="en-US" sz="2200" i="1" dirty="0"/>
              <a:t>[comment on what is being addressed in the passage]</a:t>
            </a:r>
            <a:r>
              <a:rPr lang="en-US" sz="2200" dirty="0"/>
              <a:t>. </a:t>
            </a:r>
            <a:r>
              <a:rPr lang="en-US" sz="2200" b="1" dirty="0"/>
              <a:t>Read the passage carefully. Then, in a well-written essay, analyze how </a:t>
            </a:r>
            <a:r>
              <a:rPr lang="en-US" sz="2200" i="1" dirty="0"/>
              <a:t>[author] </a:t>
            </a:r>
            <a:r>
              <a:rPr lang="en-US" sz="2200" b="1" dirty="0"/>
              <a:t>uses literary elements and techniques to </a:t>
            </a:r>
            <a:r>
              <a:rPr lang="en-US" sz="2200" i="1" dirty="0"/>
              <a:t>[convey/portray/develop a thematic, topical, or structural aspect of the passage that is complex and specific to the passage provided]</a:t>
            </a:r>
            <a:r>
              <a:rPr lang="en-US" sz="2200" dirty="0"/>
              <a:t>. </a:t>
            </a:r>
          </a:p>
        </p:txBody>
      </p:sp>
    </p:spTree>
    <p:extLst>
      <p:ext uri="{BB962C8B-B14F-4D97-AF65-F5344CB8AC3E}">
        <p14:creationId xmlns:p14="http://schemas.microsoft.com/office/powerpoint/2010/main" val="24702419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Freeform: Shape 73">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6" name="Freeform: Shape 75">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82" name="Rectangle 2"/>
          <p:cNvSpPr>
            <a:spLocks noGrp="1" noChangeArrowheads="1"/>
          </p:cNvSpPr>
          <p:nvPr>
            <p:ph type="title"/>
          </p:nvPr>
        </p:nvSpPr>
        <p:spPr>
          <a:xfrm>
            <a:off x="466344" y="1161288"/>
            <a:ext cx="2702052" cy="4526280"/>
          </a:xfrm>
        </p:spPr>
        <p:txBody>
          <a:bodyPr>
            <a:normAutofit/>
          </a:bodyPr>
          <a:lstStyle/>
          <a:p>
            <a:r>
              <a:rPr lang="en-US" sz="3500">
                <a:latin typeface="Calibri Light" panose="020F0302020204030204" pitchFamily="34" charset="0"/>
                <a:cs typeface="Calibri Light" panose="020F0302020204030204" pitchFamily="34" charset="0"/>
              </a:rPr>
              <a:t>Free-Response Question 2:</a:t>
            </a:r>
            <a:br>
              <a:rPr lang="en-US" sz="3500">
                <a:latin typeface="Calibri Light" panose="020F0302020204030204" pitchFamily="34" charset="0"/>
                <a:cs typeface="Calibri Light" panose="020F0302020204030204" pitchFamily="34" charset="0"/>
              </a:rPr>
            </a:br>
            <a:r>
              <a:rPr lang="en-US" sz="3500">
                <a:latin typeface="Calibri Light" panose="020F0302020204030204" pitchFamily="34" charset="0"/>
                <a:cs typeface="Calibri Light" panose="020F0302020204030204" pitchFamily="34" charset="0"/>
              </a:rPr>
              <a:t>PROSE FICTION ANALYSIS </a:t>
            </a:r>
          </a:p>
        </p:txBody>
      </p:sp>
      <p:sp>
        <p:nvSpPr>
          <p:cNvPr id="78" name="Rectangle 77">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83" name="Rectangle 3"/>
          <p:cNvSpPr>
            <a:spLocks noGrp="1" noChangeArrowheads="1"/>
          </p:cNvSpPr>
          <p:nvPr>
            <p:ph idx="1"/>
          </p:nvPr>
        </p:nvSpPr>
        <p:spPr>
          <a:xfrm>
            <a:off x="4075611" y="304800"/>
            <a:ext cx="4437453" cy="6324600"/>
          </a:xfrm>
        </p:spPr>
        <p:txBody>
          <a:bodyPr anchor="ctr">
            <a:normAutofit fontScale="92500"/>
          </a:bodyPr>
          <a:lstStyle/>
          <a:p>
            <a:pPr marL="0" indent="0">
              <a:spcBef>
                <a:spcPts val="0"/>
              </a:spcBef>
              <a:spcAft>
                <a:spcPts val="1200"/>
              </a:spcAft>
              <a:buNone/>
            </a:pPr>
            <a:r>
              <a:rPr lang="en-US" sz="1700" b="0" dirty="0">
                <a:latin typeface="Calibri" panose="020F0502020204030204" pitchFamily="34" charset="0"/>
                <a:cs typeface="Calibri" panose="020F0502020204030204" pitchFamily="34" charset="0"/>
              </a:rPr>
              <a:t>Stable Prompt Wording Example:</a:t>
            </a:r>
          </a:p>
          <a:p>
            <a:pPr marL="400050" lvl="1" indent="0">
              <a:spcBef>
                <a:spcPts val="0"/>
              </a:spcBef>
              <a:spcAft>
                <a:spcPts val="1200"/>
              </a:spcAft>
              <a:buNone/>
            </a:pPr>
            <a:r>
              <a:rPr lang="en-US" sz="2600" b="1" dirty="0">
                <a:solidFill>
                  <a:srgbClr val="C00000"/>
                </a:solidFill>
                <a:latin typeface="Calibri" panose="020F0502020204030204" pitchFamily="34" charset="0"/>
                <a:ea typeface="Cambria" panose="02040503050406030204" pitchFamily="18" charset="0"/>
                <a:cs typeface="Calibri" panose="020F0502020204030204" pitchFamily="34" charset="0"/>
              </a:rPr>
              <a:t>The following excerpt is from</a:t>
            </a:r>
            <a:r>
              <a:rPr lang="en-US" sz="2600" b="1" dirty="0">
                <a:latin typeface="Cambria" panose="02040503050406030204" pitchFamily="18" charset="0"/>
                <a:ea typeface="Cambria" panose="02040503050406030204" pitchFamily="18" charset="0"/>
                <a:cs typeface="Times New Roman" panose="02020603050405020304" pitchFamily="18" charset="0"/>
              </a:rPr>
              <a:t> </a:t>
            </a:r>
            <a:r>
              <a:rPr lang="en-US" sz="2400" i="1" dirty="0">
                <a:latin typeface="Cambria" panose="02040503050406030204" pitchFamily="18" charset="0"/>
                <a:ea typeface="Cambria" panose="02040503050406030204" pitchFamily="18" charset="0"/>
                <a:cs typeface="Times New Roman" panose="02020603050405020304" pitchFamily="18" charset="0"/>
              </a:rPr>
              <a:t>an 1852 novel by Nathaniel Hawthorne</a:t>
            </a:r>
            <a:r>
              <a:rPr lang="en-US" sz="2400" dirty="0">
                <a:latin typeface="Cambria" panose="02040503050406030204" pitchFamily="18" charset="0"/>
                <a:ea typeface="Cambria" panose="02040503050406030204" pitchFamily="18" charset="0"/>
                <a:cs typeface="Times New Roman" panose="02020603050405020304" pitchFamily="18" charset="0"/>
              </a:rPr>
              <a:t>. </a:t>
            </a:r>
            <a:r>
              <a:rPr lang="en-US" sz="2600" b="1" dirty="0">
                <a:solidFill>
                  <a:srgbClr val="C00000"/>
                </a:solidFill>
                <a:latin typeface="Calibri" panose="020F0502020204030204" pitchFamily="34" charset="0"/>
                <a:ea typeface="Cambria" panose="02040503050406030204" pitchFamily="18" charset="0"/>
                <a:cs typeface="Calibri" panose="020F0502020204030204" pitchFamily="34" charset="0"/>
              </a:rPr>
              <a:t>In this passage</a:t>
            </a:r>
            <a:r>
              <a:rPr lang="en-US" sz="2400" dirty="0">
                <a:latin typeface="Cambria" panose="02040503050406030204" pitchFamily="18" charset="0"/>
                <a:ea typeface="Cambria" panose="02040503050406030204" pitchFamily="18" charset="0"/>
                <a:cs typeface="Times New Roman" panose="02020603050405020304" pitchFamily="18" charset="0"/>
              </a:rPr>
              <a:t>, </a:t>
            </a:r>
            <a:r>
              <a:rPr lang="en-US" sz="2400" i="1" dirty="0">
                <a:latin typeface="Cambria" panose="02040503050406030204" pitchFamily="18" charset="0"/>
                <a:ea typeface="Cambria" panose="02040503050406030204" pitchFamily="18" charset="0"/>
                <a:cs typeface="Times New Roman" panose="02020603050405020304" pitchFamily="18" charset="0"/>
              </a:rPr>
              <a:t>two characters who have been living on the </a:t>
            </a:r>
            <a:r>
              <a:rPr lang="en-US" sz="2400" i="1" dirty="0" err="1">
                <a:latin typeface="Cambria" panose="02040503050406030204" pitchFamily="18" charset="0"/>
                <a:ea typeface="Cambria" panose="02040503050406030204" pitchFamily="18" charset="0"/>
                <a:cs typeface="Times New Roman" panose="02020603050405020304" pitchFamily="18" charset="0"/>
              </a:rPr>
              <a:t>Blithedale</a:t>
            </a:r>
            <a:r>
              <a:rPr lang="en-US" sz="2400" i="1" dirty="0">
                <a:latin typeface="Cambria" panose="02040503050406030204" pitchFamily="18" charset="0"/>
                <a:ea typeface="Cambria" panose="02040503050406030204" pitchFamily="18" charset="0"/>
                <a:cs typeface="Times New Roman" panose="02020603050405020304" pitchFamily="18" charset="0"/>
              </a:rPr>
              <a:t> farm—a  community designed to promote an ideal of equality achieved through communal rural living—are about to part ways</a:t>
            </a:r>
            <a:r>
              <a:rPr lang="en-US" sz="2400" dirty="0">
                <a:latin typeface="Cambria" panose="02040503050406030204" pitchFamily="18" charset="0"/>
                <a:ea typeface="Cambria" panose="02040503050406030204" pitchFamily="18" charset="0"/>
                <a:cs typeface="Times New Roman" panose="02020603050405020304" pitchFamily="18" charset="0"/>
              </a:rPr>
              <a:t>. </a:t>
            </a:r>
            <a:r>
              <a:rPr lang="en-US" sz="2600" b="1" dirty="0">
                <a:solidFill>
                  <a:srgbClr val="C00000"/>
                </a:solidFill>
                <a:latin typeface="Calibri" panose="020F0502020204030204" pitchFamily="34" charset="0"/>
                <a:ea typeface="Cambria" panose="02040503050406030204" pitchFamily="18" charset="0"/>
                <a:cs typeface="Calibri" panose="020F0502020204030204" pitchFamily="34" charset="0"/>
              </a:rPr>
              <a:t>Read the passage carefully. Then, in a well-written essay, analyze how </a:t>
            </a:r>
            <a:r>
              <a:rPr lang="en-US" sz="2400" i="1" dirty="0">
                <a:latin typeface="Cambria" panose="02040503050406030204" pitchFamily="18" charset="0"/>
                <a:ea typeface="Cambria" panose="02040503050406030204" pitchFamily="18" charset="0"/>
                <a:cs typeface="Times New Roman" panose="02020603050405020304" pitchFamily="18" charset="0"/>
              </a:rPr>
              <a:t>Hawthorne</a:t>
            </a:r>
            <a:r>
              <a:rPr lang="en-US" sz="2400" dirty="0">
                <a:latin typeface="Cambria" panose="02040503050406030204" pitchFamily="18" charset="0"/>
                <a:ea typeface="Cambria" panose="02040503050406030204" pitchFamily="18" charset="0"/>
                <a:cs typeface="Times New Roman" panose="02020603050405020304" pitchFamily="18" charset="0"/>
              </a:rPr>
              <a:t> </a:t>
            </a:r>
            <a:r>
              <a:rPr lang="en-US" sz="2400" b="1" dirty="0">
                <a:solidFill>
                  <a:srgbClr val="C00000"/>
                </a:solidFill>
                <a:latin typeface="Calibri" panose="020F0502020204030204" pitchFamily="34" charset="0"/>
                <a:ea typeface="Cambria" panose="02040503050406030204" pitchFamily="18" charset="0"/>
                <a:cs typeface="Calibri" panose="020F0502020204030204" pitchFamily="34" charset="0"/>
              </a:rPr>
              <a:t>uses </a:t>
            </a:r>
            <a:r>
              <a:rPr lang="en-US" sz="2600" b="1" dirty="0">
                <a:solidFill>
                  <a:srgbClr val="C00000"/>
                </a:solidFill>
                <a:latin typeface="Calibri" panose="020F0502020204030204" pitchFamily="34" charset="0"/>
                <a:ea typeface="Cambria" panose="02040503050406030204" pitchFamily="18" charset="0"/>
                <a:cs typeface="Calibri" panose="020F0502020204030204" pitchFamily="34" charset="0"/>
              </a:rPr>
              <a:t>literary elements and techniques</a:t>
            </a:r>
            <a:r>
              <a:rPr lang="en-US" sz="2400" b="1" dirty="0">
                <a:solidFill>
                  <a:srgbClr val="C00000"/>
                </a:solidFill>
                <a:latin typeface="Calibri" panose="020F0502020204030204" pitchFamily="34" charset="0"/>
                <a:ea typeface="Cambria" panose="02040503050406030204" pitchFamily="18" charset="0"/>
                <a:cs typeface="Calibri" panose="020F0502020204030204" pitchFamily="34" charset="0"/>
              </a:rPr>
              <a:t> </a:t>
            </a:r>
            <a:r>
              <a:rPr lang="en-US" sz="2600" b="1" dirty="0">
                <a:solidFill>
                  <a:srgbClr val="C00000"/>
                </a:solidFill>
                <a:latin typeface="Calibri" panose="020F0502020204030204" pitchFamily="34" charset="0"/>
                <a:ea typeface="Cambria" panose="02040503050406030204" pitchFamily="18" charset="0"/>
                <a:cs typeface="Calibri" panose="020F0502020204030204" pitchFamily="34" charset="0"/>
              </a:rPr>
              <a:t>to</a:t>
            </a:r>
            <a:r>
              <a:rPr lang="en-US" sz="2400" b="1" dirty="0">
                <a:solidFill>
                  <a:srgbClr val="C00000"/>
                </a:solidFill>
                <a:latin typeface="Calibri" panose="020F0502020204030204" pitchFamily="34" charset="0"/>
                <a:ea typeface="Cambria" panose="02040503050406030204" pitchFamily="18" charset="0"/>
                <a:cs typeface="Calibri" panose="020F0502020204030204" pitchFamily="34" charset="0"/>
              </a:rPr>
              <a:t> </a:t>
            </a:r>
            <a:r>
              <a:rPr lang="en-US" sz="2400" i="1" dirty="0">
                <a:latin typeface="Cambria" panose="02040503050406030204" pitchFamily="18" charset="0"/>
                <a:ea typeface="Cambria" panose="02040503050406030204" pitchFamily="18" charset="0"/>
                <a:cs typeface="Times New Roman" panose="02020603050405020304" pitchFamily="18" charset="0"/>
              </a:rPr>
              <a:t>portray the narrator’s complex attitude towards Zenobia</a:t>
            </a:r>
            <a:r>
              <a:rPr lang="en-US" sz="2400" dirty="0">
                <a:latin typeface="Cambria" panose="02040503050406030204" pitchFamily="18" charset="0"/>
                <a:ea typeface="Cambria" panose="02040503050406030204" pitchFamily="18" charset="0"/>
                <a:cs typeface="Times New Roman" panose="02020603050405020304" pitchFamily="18" charset="0"/>
              </a:rPr>
              <a:t>.</a:t>
            </a:r>
          </a:p>
          <a:p>
            <a:pPr marL="0" indent="0">
              <a:spcBef>
                <a:spcPts val="0"/>
              </a:spcBef>
              <a:spcAft>
                <a:spcPts val="0"/>
              </a:spcAft>
              <a:buNone/>
            </a:pPr>
            <a:r>
              <a:rPr lang="en-US" sz="1700" dirty="0">
                <a:latin typeface="Calibri" panose="020F0502020204030204" pitchFamily="34" charset="0"/>
                <a:cs typeface="Calibri" panose="020F0502020204030204" pitchFamily="34" charset="0"/>
              </a:rPr>
              <a:t>The text in italics will vary by question, while the remainder of the prompt will be consistently used in all Prose Fiction Analysis essay questions. </a:t>
            </a:r>
          </a:p>
        </p:txBody>
      </p:sp>
    </p:spTree>
    <p:extLst>
      <p:ext uri="{BB962C8B-B14F-4D97-AF65-F5344CB8AC3E}">
        <p14:creationId xmlns:p14="http://schemas.microsoft.com/office/powerpoint/2010/main" val="2489337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TotalTime>
  <Words>1339</Words>
  <Application>Microsoft Office PowerPoint</Application>
  <PresentationFormat>On-screen Show (4:3)</PresentationFormat>
  <Paragraphs>61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Cambria</vt:lpstr>
      <vt:lpstr>Times</vt:lpstr>
      <vt:lpstr>Office Theme</vt:lpstr>
      <vt:lpstr>AP Literature &amp; Composition Section II: Free Response Questions</vt:lpstr>
      <vt:lpstr>Free-Response Question 1: POETRY ANALYSIS </vt:lpstr>
      <vt:lpstr>Free-Response Question 1: POETRY ANALYSIS </vt:lpstr>
      <vt:lpstr>Free-Response Question 1: POETRY ANALYSIS </vt:lpstr>
      <vt:lpstr>Free-Response Question 1: POETRY ANALYSIS </vt:lpstr>
      <vt:lpstr>Free-Response Question 2: PROSE FICTION ANALYSIS </vt:lpstr>
      <vt:lpstr>Free-Response Question 2: PROSE FICTION ANALYSIS </vt:lpstr>
      <vt:lpstr>Free-Response Question 2: PROSE FICTION ANALYSIS </vt:lpstr>
      <vt:lpstr>Free-Response Question 2: PROSE FICTION ANALYSIS </vt:lpstr>
      <vt:lpstr>Free-Response Question 3: LITERARY ARGUMENT</vt:lpstr>
      <vt:lpstr>Free-Response Question 3: LITERARY ARGUMENT</vt:lpstr>
      <vt:lpstr>Free-Response Question 3: LITERARY ARGUMENT</vt:lpstr>
      <vt:lpstr>Free-Response Question 3: LITERARY ARGUMENT</vt:lpstr>
      <vt:lpstr>Free-Response Question 3: LITERARY ARGUMENT</vt:lpstr>
      <vt:lpstr>Free-Response Question 3: LITERARY ARGUMENT</vt:lpstr>
      <vt:lpstr>Free-Response Question 3: LITERARY ARGUMENT</vt:lpstr>
      <vt:lpstr>AP Literature &amp; Composition Section II: Free Response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 Literature &amp; Composition Section II: Free Response Questions</dc:title>
  <dc:creator>Skip Nicholson</dc:creator>
  <cp:lastModifiedBy>Skip Nicholson</cp:lastModifiedBy>
  <cp:revision>2</cp:revision>
  <dcterms:created xsi:type="dcterms:W3CDTF">2020-02-21T03:56:21Z</dcterms:created>
  <dcterms:modified xsi:type="dcterms:W3CDTF">2020-05-27T07:43:40Z</dcterms:modified>
</cp:coreProperties>
</file>