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72" r:id="rId1"/>
  </p:sldMasterIdLst>
  <p:notesMasterIdLst>
    <p:notesMasterId r:id="rId20"/>
  </p:notesMasterIdLst>
  <p:handoutMasterIdLst>
    <p:handoutMasterId r:id="rId21"/>
  </p:handoutMasterIdLst>
  <p:sldIdLst>
    <p:sldId id="257" r:id="rId2"/>
    <p:sldId id="258" r:id="rId3"/>
    <p:sldId id="268" r:id="rId4"/>
    <p:sldId id="267" r:id="rId5"/>
    <p:sldId id="277" r:id="rId6"/>
    <p:sldId id="264" r:id="rId7"/>
    <p:sldId id="269" r:id="rId8"/>
    <p:sldId id="272" r:id="rId9"/>
    <p:sldId id="278" r:id="rId10"/>
    <p:sldId id="265" r:id="rId11"/>
    <p:sldId id="266" r:id="rId12"/>
    <p:sldId id="273" r:id="rId13"/>
    <p:sldId id="274" r:id="rId14"/>
    <p:sldId id="275" r:id="rId15"/>
    <p:sldId id="279" r:id="rId16"/>
    <p:sldId id="276" r:id="rId17"/>
    <p:sldId id="280" r:id="rId18"/>
    <p:sldId id="281"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CCFF"/>
    <a:srgbClr val="6699FF"/>
    <a:srgbClr val="8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32787"/>
    <p:restoredTop sz="90929"/>
  </p:normalViewPr>
  <p:slideViewPr>
    <p:cSldViewPr>
      <p:cViewPr varScale="1">
        <p:scale>
          <a:sx n="60" d="100"/>
          <a:sy n="60" d="100"/>
        </p:scale>
        <p:origin x="31" y="89"/>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70"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7171" name="Rectangle 3"/>
          <p:cNvSpPr>
            <a:spLocks noGrp="1" noChangeArrowheads="1"/>
          </p:cNvSpPr>
          <p:nvPr>
            <p:ph type="dt" sz="quarter" idx="1"/>
          </p:nvPr>
        </p:nvSpPr>
        <p:spPr bwMode="auto">
          <a:xfrm>
            <a:off x="388620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fld id="{217514CD-6744-48EA-90E9-68A9AC6DAEE8}" type="datetime1">
              <a:rPr lang="en-US"/>
              <a:pPr/>
              <a:t>5/27/2020</a:t>
            </a:fld>
            <a:endParaRPr lang="en-US"/>
          </a:p>
        </p:txBody>
      </p:sp>
      <p:sp>
        <p:nvSpPr>
          <p:cNvPr id="7172" name="Rectangle 4"/>
          <p:cNvSpPr>
            <a:spLocks noGrp="1" noChangeArrowheads="1"/>
          </p:cNvSpPr>
          <p:nvPr>
            <p:ph type="ftr" sz="quarter" idx="2"/>
          </p:nvPr>
        </p:nvSpPr>
        <p:spPr bwMode="auto">
          <a:xfrm>
            <a:off x="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7173" name="Rectangle 5"/>
          <p:cNvSpPr>
            <a:spLocks noGrp="1" noChangeArrowheads="1"/>
          </p:cNvSpPr>
          <p:nvPr>
            <p:ph type="sldNum" sz="quarter" idx="3"/>
          </p:nvPr>
        </p:nvSpPr>
        <p:spPr bwMode="auto">
          <a:xfrm>
            <a:off x="388620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1CBD451D-8935-4D38-81B4-73A8F7873D1F}" type="slidenum">
              <a:rPr lang="en-US"/>
              <a:pPr/>
              <a:t>‹#›</a:t>
            </a:fld>
            <a:endParaRPr lang="en-US"/>
          </a:p>
        </p:txBody>
      </p:sp>
    </p:spTree>
    <p:extLst>
      <p:ext uri="{BB962C8B-B14F-4D97-AF65-F5344CB8AC3E}">
        <p14:creationId xmlns:p14="http://schemas.microsoft.com/office/powerpoint/2010/main" val="3650207621"/>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6"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6147" name="Rectangle 3"/>
          <p:cNvSpPr>
            <a:spLocks noGrp="1" noChangeArrowheads="1"/>
          </p:cNvSpPr>
          <p:nvPr>
            <p:ph type="dt" idx="1"/>
          </p:nvPr>
        </p:nvSpPr>
        <p:spPr bwMode="auto">
          <a:xfrm>
            <a:off x="388620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fld id="{30A50F53-FA31-41C9-BE8E-525025389E53}" type="datetime1">
              <a:rPr lang="en-US"/>
              <a:pPr/>
              <a:t>5/27/2020</a:t>
            </a:fld>
            <a:endParaRPr lang="en-US"/>
          </a:p>
        </p:txBody>
      </p:sp>
      <p:sp>
        <p:nvSpPr>
          <p:cNvPr id="6148"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6149" name="Rectangle 5"/>
          <p:cNvSpPr>
            <a:spLocks noGrp="1" noChangeArrowheads="1"/>
          </p:cNvSpPr>
          <p:nvPr>
            <p:ph type="body" sz="quarter" idx="3"/>
          </p:nvPr>
        </p:nvSpPr>
        <p:spPr bwMode="auto">
          <a:xfrm>
            <a:off x="914400" y="4343400"/>
            <a:ext cx="50292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150" name="Rectangle 6"/>
          <p:cNvSpPr>
            <a:spLocks noGrp="1" noChangeArrowheads="1"/>
          </p:cNvSpPr>
          <p:nvPr>
            <p:ph type="ftr" sz="quarter" idx="4"/>
          </p:nvPr>
        </p:nvSpPr>
        <p:spPr bwMode="auto">
          <a:xfrm>
            <a:off x="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6151" name="Rectangle 7"/>
          <p:cNvSpPr>
            <a:spLocks noGrp="1" noChangeArrowheads="1"/>
          </p:cNvSpPr>
          <p:nvPr>
            <p:ph type="sldNum" sz="quarter" idx="5"/>
          </p:nvPr>
        </p:nvSpPr>
        <p:spPr bwMode="auto">
          <a:xfrm>
            <a:off x="388620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979C1895-BEDE-422C-A632-4A1B7CD474CA}" type="slidenum">
              <a:rPr lang="en-US"/>
              <a:pPr/>
              <a:t>‹#›</a:t>
            </a:fld>
            <a:endParaRPr lang="en-US"/>
          </a:p>
        </p:txBody>
      </p:sp>
    </p:spTree>
    <p:extLst>
      <p:ext uri="{BB962C8B-B14F-4D97-AF65-F5344CB8AC3E}">
        <p14:creationId xmlns:p14="http://schemas.microsoft.com/office/powerpoint/2010/main" val="892971184"/>
      </p:ext>
    </p:extLst>
  </p:cSld>
  <p:clrMap bg1="lt1" tx1="dk1" bg2="lt2" tx2="dk2" accent1="accent1" accent2="accent2" accent3="accent3" accent4="accent4" accent5="accent5" accent6="accent6" hlink="hlink" folHlink="folHlink"/>
  <p:hf hdr="0" ftr="0"/>
  <p:notesStyle>
    <a:lvl1pPr algn="l" rtl="0" eaLnBrk="0" fontAlgn="base" hangingPunct="0">
      <a:spcBef>
        <a:spcPct val="30000"/>
      </a:spcBef>
      <a:spcAft>
        <a:spcPct val="0"/>
      </a:spcAft>
      <a:defRPr sz="1200" kern="1200">
        <a:solidFill>
          <a:schemeClr val="tx1"/>
        </a:solidFill>
        <a:latin typeface="Times" pitchFamily="72" charset="0"/>
        <a:ea typeface="+mn-ea"/>
        <a:cs typeface="+mn-cs"/>
      </a:defRPr>
    </a:lvl1pPr>
    <a:lvl2pPr marL="457200" algn="l" rtl="0" eaLnBrk="0" fontAlgn="base" hangingPunct="0">
      <a:spcBef>
        <a:spcPct val="30000"/>
      </a:spcBef>
      <a:spcAft>
        <a:spcPct val="0"/>
      </a:spcAft>
      <a:defRPr sz="1200" kern="1200">
        <a:solidFill>
          <a:schemeClr val="tx1"/>
        </a:solidFill>
        <a:latin typeface="Times" pitchFamily="72" charset="0"/>
        <a:ea typeface="ＭＳ Ｐゴシック" pitchFamily="72" charset="-128"/>
        <a:cs typeface="+mn-cs"/>
      </a:defRPr>
    </a:lvl2pPr>
    <a:lvl3pPr marL="914400" algn="l" rtl="0" eaLnBrk="0" fontAlgn="base" hangingPunct="0">
      <a:spcBef>
        <a:spcPct val="30000"/>
      </a:spcBef>
      <a:spcAft>
        <a:spcPct val="0"/>
      </a:spcAft>
      <a:defRPr sz="1200" kern="1200">
        <a:solidFill>
          <a:schemeClr val="tx1"/>
        </a:solidFill>
        <a:latin typeface="Times" pitchFamily="72" charset="0"/>
        <a:ea typeface="ＭＳ Ｐゴシック" pitchFamily="72" charset="-128"/>
        <a:cs typeface="+mn-cs"/>
      </a:defRPr>
    </a:lvl3pPr>
    <a:lvl4pPr marL="1371600" algn="l" rtl="0" eaLnBrk="0" fontAlgn="base" hangingPunct="0">
      <a:spcBef>
        <a:spcPct val="30000"/>
      </a:spcBef>
      <a:spcAft>
        <a:spcPct val="0"/>
      </a:spcAft>
      <a:defRPr sz="1200" kern="1200">
        <a:solidFill>
          <a:schemeClr val="tx1"/>
        </a:solidFill>
        <a:latin typeface="Times" pitchFamily="72" charset="0"/>
        <a:ea typeface="ＭＳ Ｐゴシック" pitchFamily="72" charset="-128"/>
        <a:cs typeface="+mn-cs"/>
      </a:defRPr>
    </a:lvl4pPr>
    <a:lvl5pPr marL="1828800" algn="l" rtl="0" eaLnBrk="0" fontAlgn="base" hangingPunct="0">
      <a:spcBef>
        <a:spcPct val="30000"/>
      </a:spcBef>
      <a:spcAft>
        <a:spcPct val="0"/>
      </a:spcAft>
      <a:defRPr sz="1200" kern="1200">
        <a:solidFill>
          <a:schemeClr val="tx1"/>
        </a:solidFill>
        <a:latin typeface="Times" pitchFamily="72" charset="0"/>
        <a:ea typeface="ＭＳ Ｐゴシック" pitchFamily="72"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CE2369-003D-4834-B2FB-ACD8136266EA}"/>
              </a:ext>
            </a:extLst>
          </p:cNvPr>
          <p:cNvSpPr>
            <a:spLocks noGrp="1"/>
          </p:cNvSpPr>
          <p:nvPr>
            <p:ph type="ctrTitle"/>
          </p:nvPr>
        </p:nvSpPr>
        <p:spPr>
          <a:xfrm>
            <a:off x="1143000" y="1122363"/>
            <a:ext cx="6858000" cy="2387600"/>
          </a:xfrm>
        </p:spPr>
        <p:txBody>
          <a:bodyPr anchor="b"/>
          <a:lstStyle>
            <a:lvl1pPr algn="ctr">
              <a:defRPr sz="4500"/>
            </a:lvl1pPr>
          </a:lstStyle>
          <a:p>
            <a:r>
              <a:rPr lang="en-US"/>
              <a:t>Click to edit Master title style</a:t>
            </a:r>
          </a:p>
        </p:txBody>
      </p:sp>
      <p:sp>
        <p:nvSpPr>
          <p:cNvPr id="3" name="Subtitle 2">
            <a:extLst>
              <a:ext uri="{FF2B5EF4-FFF2-40B4-BE49-F238E27FC236}">
                <a16:creationId xmlns:a16="http://schemas.microsoft.com/office/drawing/2014/main" id="{1B4E8E07-11A3-4D3B-83F7-9CE80E23550A}"/>
              </a:ext>
            </a:extLst>
          </p:cNvPr>
          <p:cNvSpPr>
            <a:spLocks noGrp="1"/>
          </p:cNvSpPr>
          <p:nvPr>
            <p:ph type="subTitle" idx="1"/>
          </p:nvPr>
        </p:nvSpPr>
        <p:spPr>
          <a:xfrm>
            <a:off x="1143000" y="3602038"/>
            <a:ext cx="6858000" cy="165576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a:t>Click to edit Master subtitle style</a:t>
            </a:r>
          </a:p>
        </p:txBody>
      </p:sp>
      <p:sp>
        <p:nvSpPr>
          <p:cNvPr id="4" name="Date Placeholder 3">
            <a:extLst>
              <a:ext uri="{FF2B5EF4-FFF2-40B4-BE49-F238E27FC236}">
                <a16:creationId xmlns:a16="http://schemas.microsoft.com/office/drawing/2014/main" id="{FDC656FE-60CD-4B9F-BDC9-4A2254DA7E45}"/>
              </a:ext>
            </a:extLst>
          </p:cNvPr>
          <p:cNvSpPr>
            <a:spLocks noGrp="1"/>
          </p:cNvSpPr>
          <p:nvPr>
            <p:ph type="dt" sz="half" idx="10"/>
          </p:nvPr>
        </p:nvSpPr>
        <p:spPr/>
        <p:txBody>
          <a:bodyPr/>
          <a:lstStyle/>
          <a:p>
            <a:fld id="{0FCB4D73-AAC7-44DC-9591-4687A978C75F}" type="datetime1">
              <a:rPr lang="en-US" smtClean="0"/>
              <a:pPr/>
              <a:t>5/27/2020</a:t>
            </a:fld>
            <a:endParaRPr lang="en-US"/>
          </a:p>
        </p:txBody>
      </p:sp>
      <p:sp>
        <p:nvSpPr>
          <p:cNvPr id="5" name="Footer Placeholder 4">
            <a:extLst>
              <a:ext uri="{FF2B5EF4-FFF2-40B4-BE49-F238E27FC236}">
                <a16:creationId xmlns:a16="http://schemas.microsoft.com/office/drawing/2014/main" id="{0FD2D745-2A24-498A-A651-87351511AAAC}"/>
              </a:ext>
            </a:extLst>
          </p:cNvPr>
          <p:cNvSpPr>
            <a:spLocks noGrp="1"/>
          </p:cNvSpPr>
          <p:nvPr>
            <p:ph type="ftr" sz="quarter" idx="11"/>
          </p:nvPr>
        </p:nvSpPr>
        <p:spPr/>
        <p:txBody>
          <a:bodyPr/>
          <a:lstStyle/>
          <a:p>
            <a:r>
              <a:rPr lang="en-US"/>
              <a:t>English II</a:t>
            </a:r>
          </a:p>
        </p:txBody>
      </p:sp>
      <p:sp>
        <p:nvSpPr>
          <p:cNvPr id="6" name="Slide Number Placeholder 5">
            <a:extLst>
              <a:ext uri="{FF2B5EF4-FFF2-40B4-BE49-F238E27FC236}">
                <a16:creationId xmlns:a16="http://schemas.microsoft.com/office/drawing/2014/main" id="{3D35133F-44B3-4B90-809D-E4CF1F676852}"/>
              </a:ext>
            </a:extLst>
          </p:cNvPr>
          <p:cNvSpPr>
            <a:spLocks noGrp="1"/>
          </p:cNvSpPr>
          <p:nvPr>
            <p:ph type="sldNum" sz="quarter" idx="12"/>
          </p:nvPr>
        </p:nvSpPr>
        <p:spPr/>
        <p:txBody>
          <a:bodyPr/>
          <a:lstStyle/>
          <a:p>
            <a:r>
              <a:rPr lang="en-US"/>
              <a:t>Page </a:t>
            </a:r>
            <a:fld id="{EB81C01D-BD0D-41F1-A1CA-B7E7D3C00369}" type="slidenum">
              <a:rPr lang="en-US" smtClean="0"/>
              <a:pPr/>
              <a:t>‹#›</a:t>
            </a:fld>
            <a:endParaRPr lang="en-US"/>
          </a:p>
        </p:txBody>
      </p:sp>
    </p:spTree>
    <p:extLst>
      <p:ext uri="{BB962C8B-B14F-4D97-AF65-F5344CB8AC3E}">
        <p14:creationId xmlns:p14="http://schemas.microsoft.com/office/powerpoint/2010/main" val="27477895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DEF810-9F0A-425C-A6A6-1BF5831C1FB1}"/>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E351EF8C-376F-40E7-A215-5D30CEBB55A4}"/>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F9412307-D60C-42F9-BCEA-0D5FD6B98B75}"/>
              </a:ext>
            </a:extLst>
          </p:cNvPr>
          <p:cNvSpPr>
            <a:spLocks noGrp="1"/>
          </p:cNvSpPr>
          <p:nvPr>
            <p:ph type="dt" sz="half" idx="10"/>
          </p:nvPr>
        </p:nvSpPr>
        <p:spPr/>
        <p:txBody>
          <a:bodyPr/>
          <a:lstStyle/>
          <a:p>
            <a:fld id="{604E7964-F909-4B7E-84C9-3CD3C1C165F9}" type="datetime1">
              <a:rPr lang="en-US" smtClean="0"/>
              <a:pPr/>
              <a:t>5/27/2020</a:t>
            </a:fld>
            <a:endParaRPr lang="en-US"/>
          </a:p>
        </p:txBody>
      </p:sp>
      <p:sp>
        <p:nvSpPr>
          <p:cNvPr id="5" name="Footer Placeholder 4">
            <a:extLst>
              <a:ext uri="{FF2B5EF4-FFF2-40B4-BE49-F238E27FC236}">
                <a16:creationId xmlns:a16="http://schemas.microsoft.com/office/drawing/2014/main" id="{38A01927-7712-4DA6-A476-4E059419019E}"/>
              </a:ext>
            </a:extLst>
          </p:cNvPr>
          <p:cNvSpPr>
            <a:spLocks noGrp="1"/>
          </p:cNvSpPr>
          <p:nvPr>
            <p:ph type="ftr" sz="quarter" idx="11"/>
          </p:nvPr>
        </p:nvSpPr>
        <p:spPr/>
        <p:txBody>
          <a:bodyPr/>
          <a:lstStyle/>
          <a:p>
            <a:r>
              <a:rPr lang="en-US"/>
              <a:t>English II</a:t>
            </a:r>
          </a:p>
        </p:txBody>
      </p:sp>
      <p:sp>
        <p:nvSpPr>
          <p:cNvPr id="6" name="Slide Number Placeholder 5">
            <a:extLst>
              <a:ext uri="{FF2B5EF4-FFF2-40B4-BE49-F238E27FC236}">
                <a16:creationId xmlns:a16="http://schemas.microsoft.com/office/drawing/2014/main" id="{FD269752-E972-44A7-98CD-DECC9B14B5C8}"/>
              </a:ext>
            </a:extLst>
          </p:cNvPr>
          <p:cNvSpPr>
            <a:spLocks noGrp="1"/>
          </p:cNvSpPr>
          <p:nvPr>
            <p:ph type="sldNum" sz="quarter" idx="12"/>
          </p:nvPr>
        </p:nvSpPr>
        <p:spPr/>
        <p:txBody>
          <a:bodyPr/>
          <a:lstStyle/>
          <a:p>
            <a:r>
              <a:rPr lang="en-US"/>
              <a:t>Page </a:t>
            </a:r>
            <a:fld id="{85EFE556-8038-4053-BFA7-7A304017D146}" type="slidenum">
              <a:rPr lang="en-US" smtClean="0"/>
              <a:pPr/>
              <a:t>‹#›</a:t>
            </a:fld>
            <a:endParaRPr lang="en-US"/>
          </a:p>
        </p:txBody>
      </p:sp>
    </p:spTree>
    <p:extLst>
      <p:ext uri="{BB962C8B-B14F-4D97-AF65-F5344CB8AC3E}">
        <p14:creationId xmlns:p14="http://schemas.microsoft.com/office/powerpoint/2010/main" val="33776182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03EFBEF-DA65-4C2D-AE8C-8C55E840933A}"/>
              </a:ext>
            </a:extLst>
          </p:cNvPr>
          <p:cNvSpPr>
            <a:spLocks noGrp="1"/>
          </p:cNvSpPr>
          <p:nvPr>
            <p:ph type="title" orient="vert"/>
          </p:nvPr>
        </p:nvSpPr>
        <p:spPr>
          <a:xfrm>
            <a:off x="6543675" y="365125"/>
            <a:ext cx="1971675"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86DC63A0-24E9-42A3-B00F-842BD93898CC}"/>
              </a:ext>
            </a:extLst>
          </p:cNvPr>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427EA03-60A7-4291-998E-237EFF850C42}"/>
              </a:ext>
            </a:extLst>
          </p:cNvPr>
          <p:cNvSpPr>
            <a:spLocks noGrp="1"/>
          </p:cNvSpPr>
          <p:nvPr>
            <p:ph type="dt" sz="half" idx="10"/>
          </p:nvPr>
        </p:nvSpPr>
        <p:spPr/>
        <p:txBody>
          <a:bodyPr/>
          <a:lstStyle/>
          <a:p>
            <a:fld id="{B620C437-9398-4590-B04F-9A890429BDD7}" type="datetime1">
              <a:rPr lang="en-US" smtClean="0"/>
              <a:pPr/>
              <a:t>5/27/2020</a:t>
            </a:fld>
            <a:endParaRPr lang="en-US"/>
          </a:p>
        </p:txBody>
      </p:sp>
      <p:sp>
        <p:nvSpPr>
          <p:cNvPr id="5" name="Footer Placeholder 4">
            <a:extLst>
              <a:ext uri="{FF2B5EF4-FFF2-40B4-BE49-F238E27FC236}">
                <a16:creationId xmlns:a16="http://schemas.microsoft.com/office/drawing/2014/main" id="{1FA131FF-8EC9-4703-B3AC-85CB068852A9}"/>
              </a:ext>
            </a:extLst>
          </p:cNvPr>
          <p:cNvSpPr>
            <a:spLocks noGrp="1"/>
          </p:cNvSpPr>
          <p:nvPr>
            <p:ph type="ftr" sz="quarter" idx="11"/>
          </p:nvPr>
        </p:nvSpPr>
        <p:spPr/>
        <p:txBody>
          <a:bodyPr/>
          <a:lstStyle/>
          <a:p>
            <a:r>
              <a:rPr lang="en-US"/>
              <a:t>English II</a:t>
            </a:r>
          </a:p>
        </p:txBody>
      </p:sp>
      <p:sp>
        <p:nvSpPr>
          <p:cNvPr id="6" name="Slide Number Placeholder 5">
            <a:extLst>
              <a:ext uri="{FF2B5EF4-FFF2-40B4-BE49-F238E27FC236}">
                <a16:creationId xmlns:a16="http://schemas.microsoft.com/office/drawing/2014/main" id="{89464101-F540-44B6-8B60-69449E48FC49}"/>
              </a:ext>
            </a:extLst>
          </p:cNvPr>
          <p:cNvSpPr>
            <a:spLocks noGrp="1"/>
          </p:cNvSpPr>
          <p:nvPr>
            <p:ph type="sldNum" sz="quarter" idx="12"/>
          </p:nvPr>
        </p:nvSpPr>
        <p:spPr/>
        <p:txBody>
          <a:bodyPr/>
          <a:lstStyle/>
          <a:p>
            <a:r>
              <a:rPr lang="en-US"/>
              <a:t>Page </a:t>
            </a:r>
            <a:fld id="{BF971CF4-BA05-4F81-BD17-A6F7840BA588}" type="slidenum">
              <a:rPr lang="en-US" smtClean="0"/>
              <a:pPr/>
              <a:t>‹#›</a:t>
            </a:fld>
            <a:endParaRPr lang="en-US"/>
          </a:p>
        </p:txBody>
      </p:sp>
    </p:spTree>
    <p:extLst>
      <p:ext uri="{BB962C8B-B14F-4D97-AF65-F5344CB8AC3E}">
        <p14:creationId xmlns:p14="http://schemas.microsoft.com/office/powerpoint/2010/main" val="4752984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A3197A-2C41-457A-B732-771327929FCF}"/>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D3519D39-BABF-4295-9B8C-986237E0D40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C58F6DEA-8D5E-45A3-AB07-DC16E2CA7755}"/>
              </a:ext>
            </a:extLst>
          </p:cNvPr>
          <p:cNvSpPr>
            <a:spLocks noGrp="1"/>
          </p:cNvSpPr>
          <p:nvPr>
            <p:ph type="dt" sz="half" idx="10"/>
          </p:nvPr>
        </p:nvSpPr>
        <p:spPr/>
        <p:txBody>
          <a:bodyPr/>
          <a:lstStyle/>
          <a:p>
            <a:fld id="{5C723963-7CAE-4BF2-B3C9-7C9486D5C77F}" type="datetime1">
              <a:rPr lang="en-US" smtClean="0"/>
              <a:pPr/>
              <a:t>5/27/2020</a:t>
            </a:fld>
            <a:endParaRPr lang="en-US"/>
          </a:p>
        </p:txBody>
      </p:sp>
      <p:sp>
        <p:nvSpPr>
          <p:cNvPr id="5" name="Footer Placeholder 4">
            <a:extLst>
              <a:ext uri="{FF2B5EF4-FFF2-40B4-BE49-F238E27FC236}">
                <a16:creationId xmlns:a16="http://schemas.microsoft.com/office/drawing/2014/main" id="{5EC72578-3835-4DD5-AD7C-99BB16923886}"/>
              </a:ext>
            </a:extLst>
          </p:cNvPr>
          <p:cNvSpPr>
            <a:spLocks noGrp="1"/>
          </p:cNvSpPr>
          <p:nvPr>
            <p:ph type="ftr" sz="quarter" idx="11"/>
          </p:nvPr>
        </p:nvSpPr>
        <p:spPr/>
        <p:txBody>
          <a:bodyPr/>
          <a:lstStyle/>
          <a:p>
            <a:r>
              <a:rPr lang="en-US"/>
              <a:t>English II</a:t>
            </a:r>
          </a:p>
        </p:txBody>
      </p:sp>
      <p:sp>
        <p:nvSpPr>
          <p:cNvPr id="6" name="Slide Number Placeholder 5">
            <a:extLst>
              <a:ext uri="{FF2B5EF4-FFF2-40B4-BE49-F238E27FC236}">
                <a16:creationId xmlns:a16="http://schemas.microsoft.com/office/drawing/2014/main" id="{33E62594-90E0-446D-8A43-1F438C3ECD45}"/>
              </a:ext>
            </a:extLst>
          </p:cNvPr>
          <p:cNvSpPr>
            <a:spLocks noGrp="1"/>
          </p:cNvSpPr>
          <p:nvPr>
            <p:ph type="sldNum" sz="quarter" idx="12"/>
          </p:nvPr>
        </p:nvSpPr>
        <p:spPr/>
        <p:txBody>
          <a:bodyPr/>
          <a:lstStyle/>
          <a:p>
            <a:r>
              <a:rPr lang="en-US"/>
              <a:t>Page </a:t>
            </a:r>
            <a:fld id="{ED8B0ACC-F7CC-4972-8568-EAB63ADA8057}" type="slidenum">
              <a:rPr lang="en-US" smtClean="0"/>
              <a:pPr/>
              <a:t>‹#›</a:t>
            </a:fld>
            <a:endParaRPr lang="en-US"/>
          </a:p>
        </p:txBody>
      </p:sp>
    </p:spTree>
    <p:extLst>
      <p:ext uri="{BB962C8B-B14F-4D97-AF65-F5344CB8AC3E}">
        <p14:creationId xmlns:p14="http://schemas.microsoft.com/office/powerpoint/2010/main" val="9618007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5C6F6F-1D59-4831-8E29-BBCCDA69DF04}"/>
              </a:ext>
            </a:extLst>
          </p:cNvPr>
          <p:cNvSpPr>
            <a:spLocks noGrp="1"/>
          </p:cNvSpPr>
          <p:nvPr>
            <p:ph type="title"/>
          </p:nvPr>
        </p:nvSpPr>
        <p:spPr>
          <a:xfrm>
            <a:off x="623888" y="1709739"/>
            <a:ext cx="7886700" cy="2852737"/>
          </a:xfrm>
        </p:spPr>
        <p:txBody>
          <a:bodyPr anchor="b"/>
          <a:lstStyle>
            <a:lvl1pPr>
              <a:defRPr sz="4500"/>
            </a:lvl1pPr>
          </a:lstStyle>
          <a:p>
            <a:r>
              <a:rPr lang="en-US"/>
              <a:t>Click to edit Master title style</a:t>
            </a:r>
          </a:p>
        </p:txBody>
      </p:sp>
      <p:sp>
        <p:nvSpPr>
          <p:cNvPr id="3" name="Text Placeholder 2">
            <a:extLst>
              <a:ext uri="{FF2B5EF4-FFF2-40B4-BE49-F238E27FC236}">
                <a16:creationId xmlns:a16="http://schemas.microsoft.com/office/drawing/2014/main" id="{460D08D5-ACFC-4C7E-A6B0-9AE18790636A}"/>
              </a:ext>
            </a:extLst>
          </p:cNvPr>
          <p:cNvSpPr>
            <a:spLocks noGrp="1"/>
          </p:cNvSpPr>
          <p:nvPr>
            <p:ph type="body" idx="1"/>
          </p:nvPr>
        </p:nvSpPr>
        <p:spPr>
          <a:xfrm>
            <a:off x="623888" y="4589464"/>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274CC1FE-DA64-4637-B9A6-51F2119D9C11}"/>
              </a:ext>
            </a:extLst>
          </p:cNvPr>
          <p:cNvSpPr>
            <a:spLocks noGrp="1"/>
          </p:cNvSpPr>
          <p:nvPr>
            <p:ph type="dt" sz="half" idx="10"/>
          </p:nvPr>
        </p:nvSpPr>
        <p:spPr/>
        <p:txBody>
          <a:bodyPr/>
          <a:lstStyle/>
          <a:p>
            <a:fld id="{8A981FF8-97D7-4DE0-AE28-1C8FF3634371}" type="datetime1">
              <a:rPr lang="en-US" smtClean="0"/>
              <a:pPr/>
              <a:t>5/27/2020</a:t>
            </a:fld>
            <a:endParaRPr lang="en-US"/>
          </a:p>
        </p:txBody>
      </p:sp>
      <p:sp>
        <p:nvSpPr>
          <p:cNvPr id="5" name="Footer Placeholder 4">
            <a:extLst>
              <a:ext uri="{FF2B5EF4-FFF2-40B4-BE49-F238E27FC236}">
                <a16:creationId xmlns:a16="http://schemas.microsoft.com/office/drawing/2014/main" id="{BDBF8AB2-FCAE-4B8C-9D52-F73B07746E86}"/>
              </a:ext>
            </a:extLst>
          </p:cNvPr>
          <p:cNvSpPr>
            <a:spLocks noGrp="1"/>
          </p:cNvSpPr>
          <p:nvPr>
            <p:ph type="ftr" sz="quarter" idx="11"/>
          </p:nvPr>
        </p:nvSpPr>
        <p:spPr/>
        <p:txBody>
          <a:bodyPr/>
          <a:lstStyle/>
          <a:p>
            <a:r>
              <a:rPr lang="en-US"/>
              <a:t>English II</a:t>
            </a:r>
          </a:p>
        </p:txBody>
      </p:sp>
      <p:sp>
        <p:nvSpPr>
          <p:cNvPr id="6" name="Slide Number Placeholder 5">
            <a:extLst>
              <a:ext uri="{FF2B5EF4-FFF2-40B4-BE49-F238E27FC236}">
                <a16:creationId xmlns:a16="http://schemas.microsoft.com/office/drawing/2014/main" id="{0AEDBC7A-9839-4F6F-938E-FC483789503B}"/>
              </a:ext>
            </a:extLst>
          </p:cNvPr>
          <p:cNvSpPr>
            <a:spLocks noGrp="1"/>
          </p:cNvSpPr>
          <p:nvPr>
            <p:ph type="sldNum" sz="quarter" idx="12"/>
          </p:nvPr>
        </p:nvSpPr>
        <p:spPr/>
        <p:txBody>
          <a:bodyPr/>
          <a:lstStyle/>
          <a:p>
            <a:r>
              <a:rPr lang="en-US"/>
              <a:t>Page </a:t>
            </a:r>
            <a:fld id="{98E65A7C-6D65-484D-8A21-326F3929F286}" type="slidenum">
              <a:rPr lang="en-US" smtClean="0"/>
              <a:pPr/>
              <a:t>‹#›</a:t>
            </a:fld>
            <a:endParaRPr lang="en-US"/>
          </a:p>
        </p:txBody>
      </p:sp>
    </p:spTree>
    <p:extLst>
      <p:ext uri="{BB962C8B-B14F-4D97-AF65-F5344CB8AC3E}">
        <p14:creationId xmlns:p14="http://schemas.microsoft.com/office/powerpoint/2010/main" val="27298686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AD92D4-BADD-4634-9E9B-B1F38A2BE0B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9AE11621-E6DD-4B56-BAC5-4B2A7A8BF5B1}"/>
              </a:ext>
            </a:extLst>
          </p:cNvPr>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E0E8ED43-8D00-48C3-98A6-417D06A32284}"/>
              </a:ext>
            </a:extLst>
          </p:cNvPr>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7807DB51-A76B-4ABA-B66B-11015396E394}"/>
              </a:ext>
            </a:extLst>
          </p:cNvPr>
          <p:cNvSpPr>
            <a:spLocks noGrp="1"/>
          </p:cNvSpPr>
          <p:nvPr>
            <p:ph type="dt" sz="half" idx="10"/>
          </p:nvPr>
        </p:nvSpPr>
        <p:spPr/>
        <p:txBody>
          <a:bodyPr/>
          <a:lstStyle/>
          <a:p>
            <a:fld id="{8B548D7B-DF02-47AB-A8F9-8D9BA8090634}" type="datetime1">
              <a:rPr lang="en-US" smtClean="0"/>
              <a:pPr/>
              <a:t>5/27/2020</a:t>
            </a:fld>
            <a:endParaRPr lang="en-US"/>
          </a:p>
        </p:txBody>
      </p:sp>
      <p:sp>
        <p:nvSpPr>
          <p:cNvPr id="6" name="Footer Placeholder 5">
            <a:extLst>
              <a:ext uri="{FF2B5EF4-FFF2-40B4-BE49-F238E27FC236}">
                <a16:creationId xmlns:a16="http://schemas.microsoft.com/office/drawing/2014/main" id="{5F2DA973-1AA4-47F9-899F-0643FB57B4AA}"/>
              </a:ext>
            </a:extLst>
          </p:cNvPr>
          <p:cNvSpPr>
            <a:spLocks noGrp="1"/>
          </p:cNvSpPr>
          <p:nvPr>
            <p:ph type="ftr" sz="quarter" idx="11"/>
          </p:nvPr>
        </p:nvSpPr>
        <p:spPr/>
        <p:txBody>
          <a:bodyPr/>
          <a:lstStyle/>
          <a:p>
            <a:r>
              <a:rPr lang="en-US"/>
              <a:t>English II</a:t>
            </a:r>
          </a:p>
        </p:txBody>
      </p:sp>
      <p:sp>
        <p:nvSpPr>
          <p:cNvPr id="7" name="Slide Number Placeholder 6">
            <a:extLst>
              <a:ext uri="{FF2B5EF4-FFF2-40B4-BE49-F238E27FC236}">
                <a16:creationId xmlns:a16="http://schemas.microsoft.com/office/drawing/2014/main" id="{8BC3334E-DB58-46DA-95BD-509DDC0FF123}"/>
              </a:ext>
            </a:extLst>
          </p:cNvPr>
          <p:cNvSpPr>
            <a:spLocks noGrp="1"/>
          </p:cNvSpPr>
          <p:nvPr>
            <p:ph type="sldNum" sz="quarter" idx="12"/>
          </p:nvPr>
        </p:nvSpPr>
        <p:spPr/>
        <p:txBody>
          <a:bodyPr/>
          <a:lstStyle/>
          <a:p>
            <a:r>
              <a:rPr lang="en-US"/>
              <a:t>Page </a:t>
            </a:r>
            <a:fld id="{1D302E0E-EDE0-4BB1-AE2C-72601713A56E}" type="slidenum">
              <a:rPr lang="en-US" smtClean="0"/>
              <a:pPr/>
              <a:t>‹#›</a:t>
            </a:fld>
            <a:endParaRPr lang="en-US"/>
          </a:p>
        </p:txBody>
      </p:sp>
    </p:spTree>
    <p:extLst>
      <p:ext uri="{BB962C8B-B14F-4D97-AF65-F5344CB8AC3E}">
        <p14:creationId xmlns:p14="http://schemas.microsoft.com/office/powerpoint/2010/main" val="99264087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064C9E-5AB0-4719-9153-582EB1111541}"/>
              </a:ext>
            </a:extLst>
          </p:cNvPr>
          <p:cNvSpPr>
            <a:spLocks noGrp="1"/>
          </p:cNvSpPr>
          <p:nvPr>
            <p:ph type="title"/>
          </p:nvPr>
        </p:nvSpPr>
        <p:spPr>
          <a:xfrm>
            <a:off x="629841" y="365126"/>
            <a:ext cx="78867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A5136031-E633-4CC2-B0A4-DBFFBBB2550E}"/>
              </a:ext>
            </a:extLst>
          </p:cNvPr>
          <p:cNvSpPr>
            <a:spLocks noGrp="1"/>
          </p:cNvSpPr>
          <p:nvPr>
            <p:ph type="body" idx="1"/>
          </p:nvPr>
        </p:nvSpPr>
        <p:spPr>
          <a:xfrm>
            <a:off x="629842" y="1681163"/>
            <a:ext cx="3868340"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Click to edit Master text styles</a:t>
            </a:r>
          </a:p>
        </p:txBody>
      </p:sp>
      <p:sp>
        <p:nvSpPr>
          <p:cNvPr id="4" name="Content Placeholder 3">
            <a:extLst>
              <a:ext uri="{FF2B5EF4-FFF2-40B4-BE49-F238E27FC236}">
                <a16:creationId xmlns:a16="http://schemas.microsoft.com/office/drawing/2014/main" id="{5466085E-ADE3-4E9B-808E-887E2FF217F4}"/>
              </a:ext>
            </a:extLst>
          </p:cNvPr>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580C8F1A-2AF0-4DEF-A759-CF7EC642744C}"/>
              </a:ext>
            </a:extLst>
          </p:cNvPr>
          <p:cNvSpPr>
            <a:spLocks noGrp="1"/>
          </p:cNvSpPr>
          <p:nvPr>
            <p:ph type="body" sz="quarter" idx="3"/>
          </p:nvPr>
        </p:nvSpPr>
        <p:spPr>
          <a:xfrm>
            <a:off x="4629150" y="1681163"/>
            <a:ext cx="3887391"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Click to edit Master text styles</a:t>
            </a:r>
          </a:p>
        </p:txBody>
      </p:sp>
      <p:sp>
        <p:nvSpPr>
          <p:cNvPr id="6" name="Content Placeholder 5">
            <a:extLst>
              <a:ext uri="{FF2B5EF4-FFF2-40B4-BE49-F238E27FC236}">
                <a16:creationId xmlns:a16="http://schemas.microsoft.com/office/drawing/2014/main" id="{A4C1454B-32BE-4659-8FC9-7E47605D13E7}"/>
              </a:ext>
            </a:extLst>
          </p:cNvPr>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22AAE625-56EC-495D-8C9A-B155694035E4}"/>
              </a:ext>
            </a:extLst>
          </p:cNvPr>
          <p:cNvSpPr>
            <a:spLocks noGrp="1"/>
          </p:cNvSpPr>
          <p:nvPr>
            <p:ph type="dt" sz="half" idx="10"/>
          </p:nvPr>
        </p:nvSpPr>
        <p:spPr/>
        <p:txBody>
          <a:bodyPr/>
          <a:lstStyle/>
          <a:p>
            <a:fld id="{1747523D-6553-48C0-AFBC-8AD8F7B8E45A}" type="datetime1">
              <a:rPr lang="en-US" smtClean="0"/>
              <a:pPr/>
              <a:t>5/27/2020</a:t>
            </a:fld>
            <a:endParaRPr lang="en-US"/>
          </a:p>
        </p:txBody>
      </p:sp>
      <p:sp>
        <p:nvSpPr>
          <p:cNvPr id="8" name="Footer Placeholder 7">
            <a:extLst>
              <a:ext uri="{FF2B5EF4-FFF2-40B4-BE49-F238E27FC236}">
                <a16:creationId xmlns:a16="http://schemas.microsoft.com/office/drawing/2014/main" id="{525B6BC9-C828-4DAB-B6CB-E84CE0802DD0}"/>
              </a:ext>
            </a:extLst>
          </p:cNvPr>
          <p:cNvSpPr>
            <a:spLocks noGrp="1"/>
          </p:cNvSpPr>
          <p:nvPr>
            <p:ph type="ftr" sz="quarter" idx="11"/>
          </p:nvPr>
        </p:nvSpPr>
        <p:spPr/>
        <p:txBody>
          <a:bodyPr/>
          <a:lstStyle/>
          <a:p>
            <a:r>
              <a:rPr lang="en-US"/>
              <a:t>English II</a:t>
            </a:r>
          </a:p>
        </p:txBody>
      </p:sp>
      <p:sp>
        <p:nvSpPr>
          <p:cNvPr id="9" name="Slide Number Placeholder 8">
            <a:extLst>
              <a:ext uri="{FF2B5EF4-FFF2-40B4-BE49-F238E27FC236}">
                <a16:creationId xmlns:a16="http://schemas.microsoft.com/office/drawing/2014/main" id="{F2932A67-42B5-4686-9872-69B6D357CE5A}"/>
              </a:ext>
            </a:extLst>
          </p:cNvPr>
          <p:cNvSpPr>
            <a:spLocks noGrp="1"/>
          </p:cNvSpPr>
          <p:nvPr>
            <p:ph type="sldNum" sz="quarter" idx="12"/>
          </p:nvPr>
        </p:nvSpPr>
        <p:spPr/>
        <p:txBody>
          <a:bodyPr/>
          <a:lstStyle/>
          <a:p>
            <a:r>
              <a:rPr lang="en-US"/>
              <a:t>Page </a:t>
            </a:r>
            <a:fld id="{BF21663C-63B3-43D4-B9FA-73FADF2355B3}" type="slidenum">
              <a:rPr lang="en-US" smtClean="0"/>
              <a:pPr/>
              <a:t>‹#›</a:t>
            </a:fld>
            <a:endParaRPr lang="en-US"/>
          </a:p>
        </p:txBody>
      </p:sp>
    </p:spTree>
    <p:extLst>
      <p:ext uri="{BB962C8B-B14F-4D97-AF65-F5344CB8AC3E}">
        <p14:creationId xmlns:p14="http://schemas.microsoft.com/office/powerpoint/2010/main" val="12904716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4E15EF-97CC-4ED0-937E-61D4F20450B8}"/>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323B81CB-406F-4A10-AED8-E7F796533291}"/>
              </a:ext>
            </a:extLst>
          </p:cNvPr>
          <p:cNvSpPr>
            <a:spLocks noGrp="1"/>
          </p:cNvSpPr>
          <p:nvPr>
            <p:ph type="dt" sz="half" idx="10"/>
          </p:nvPr>
        </p:nvSpPr>
        <p:spPr/>
        <p:txBody>
          <a:bodyPr/>
          <a:lstStyle/>
          <a:p>
            <a:fld id="{07D5573F-C8AB-4256-A2BE-78CAC52E1695}" type="datetime1">
              <a:rPr lang="en-US" smtClean="0"/>
              <a:pPr/>
              <a:t>5/27/2020</a:t>
            </a:fld>
            <a:endParaRPr lang="en-US"/>
          </a:p>
        </p:txBody>
      </p:sp>
      <p:sp>
        <p:nvSpPr>
          <p:cNvPr id="4" name="Footer Placeholder 3">
            <a:extLst>
              <a:ext uri="{FF2B5EF4-FFF2-40B4-BE49-F238E27FC236}">
                <a16:creationId xmlns:a16="http://schemas.microsoft.com/office/drawing/2014/main" id="{35A52BEF-02F3-444E-B069-57B47BE1A9B9}"/>
              </a:ext>
            </a:extLst>
          </p:cNvPr>
          <p:cNvSpPr>
            <a:spLocks noGrp="1"/>
          </p:cNvSpPr>
          <p:nvPr>
            <p:ph type="ftr" sz="quarter" idx="11"/>
          </p:nvPr>
        </p:nvSpPr>
        <p:spPr/>
        <p:txBody>
          <a:bodyPr/>
          <a:lstStyle/>
          <a:p>
            <a:r>
              <a:rPr lang="en-US"/>
              <a:t>English II</a:t>
            </a:r>
          </a:p>
        </p:txBody>
      </p:sp>
      <p:sp>
        <p:nvSpPr>
          <p:cNvPr id="5" name="Slide Number Placeholder 4">
            <a:extLst>
              <a:ext uri="{FF2B5EF4-FFF2-40B4-BE49-F238E27FC236}">
                <a16:creationId xmlns:a16="http://schemas.microsoft.com/office/drawing/2014/main" id="{4DE7FAC3-D1D7-41BC-BE3B-F187A2ED7533}"/>
              </a:ext>
            </a:extLst>
          </p:cNvPr>
          <p:cNvSpPr>
            <a:spLocks noGrp="1"/>
          </p:cNvSpPr>
          <p:nvPr>
            <p:ph type="sldNum" sz="quarter" idx="12"/>
          </p:nvPr>
        </p:nvSpPr>
        <p:spPr/>
        <p:txBody>
          <a:bodyPr/>
          <a:lstStyle/>
          <a:p>
            <a:r>
              <a:rPr lang="en-US"/>
              <a:t>Page </a:t>
            </a:r>
            <a:fld id="{F681E2C4-5965-45CE-8622-D935A73B6D66}" type="slidenum">
              <a:rPr lang="en-US" smtClean="0"/>
              <a:pPr/>
              <a:t>‹#›</a:t>
            </a:fld>
            <a:endParaRPr lang="en-US"/>
          </a:p>
        </p:txBody>
      </p:sp>
    </p:spTree>
    <p:extLst>
      <p:ext uri="{BB962C8B-B14F-4D97-AF65-F5344CB8AC3E}">
        <p14:creationId xmlns:p14="http://schemas.microsoft.com/office/powerpoint/2010/main" val="5401018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0F4CEC8-3EFE-403B-A349-9B211F22928C}"/>
              </a:ext>
            </a:extLst>
          </p:cNvPr>
          <p:cNvSpPr>
            <a:spLocks noGrp="1"/>
          </p:cNvSpPr>
          <p:nvPr>
            <p:ph type="dt" sz="half" idx="10"/>
          </p:nvPr>
        </p:nvSpPr>
        <p:spPr/>
        <p:txBody>
          <a:bodyPr/>
          <a:lstStyle/>
          <a:p>
            <a:fld id="{8A5A2112-1115-4391-A24A-BF495B9FF597}" type="datetime1">
              <a:rPr lang="en-US" smtClean="0"/>
              <a:pPr/>
              <a:t>5/27/2020</a:t>
            </a:fld>
            <a:endParaRPr lang="en-US"/>
          </a:p>
        </p:txBody>
      </p:sp>
      <p:sp>
        <p:nvSpPr>
          <p:cNvPr id="3" name="Footer Placeholder 2">
            <a:extLst>
              <a:ext uri="{FF2B5EF4-FFF2-40B4-BE49-F238E27FC236}">
                <a16:creationId xmlns:a16="http://schemas.microsoft.com/office/drawing/2014/main" id="{0E979B40-568D-4723-BFC9-2D24FB38CA99}"/>
              </a:ext>
            </a:extLst>
          </p:cNvPr>
          <p:cNvSpPr>
            <a:spLocks noGrp="1"/>
          </p:cNvSpPr>
          <p:nvPr>
            <p:ph type="ftr" sz="quarter" idx="11"/>
          </p:nvPr>
        </p:nvSpPr>
        <p:spPr/>
        <p:txBody>
          <a:bodyPr/>
          <a:lstStyle/>
          <a:p>
            <a:r>
              <a:rPr lang="en-US"/>
              <a:t>English II</a:t>
            </a:r>
          </a:p>
        </p:txBody>
      </p:sp>
      <p:sp>
        <p:nvSpPr>
          <p:cNvPr id="4" name="Slide Number Placeholder 3">
            <a:extLst>
              <a:ext uri="{FF2B5EF4-FFF2-40B4-BE49-F238E27FC236}">
                <a16:creationId xmlns:a16="http://schemas.microsoft.com/office/drawing/2014/main" id="{0DDD6470-E1F3-40A7-B0E4-A9A1DC3D8D8D}"/>
              </a:ext>
            </a:extLst>
          </p:cNvPr>
          <p:cNvSpPr>
            <a:spLocks noGrp="1"/>
          </p:cNvSpPr>
          <p:nvPr>
            <p:ph type="sldNum" sz="quarter" idx="12"/>
          </p:nvPr>
        </p:nvSpPr>
        <p:spPr/>
        <p:txBody>
          <a:bodyPr/>
          <a:lstStyle/>
          <a:p>
            <a:r>
              <a:rPr lang="en-US"/>
              <a:t>Page </a:t>
            </a:r>
            <a:fld id="{57E987F4-20F3-4640-90D9-BD7ECEE8DFDD}" type="slidenum">
              <a:rPr lang="en-US" smtClean="0"/>
              <a:pPr/>
              <a:t>‹#›</a:t>
            </a:fld>
            <a:endParaRPr lang="en-US"/>
          </a:p>
        </p:txBody>
      </p:sp>
    </p:spTree>
    <p:extLst>
      <p:ext uri="{BB962C8B-B14F-4D97-AF65-F5344CB8AC3E}">
        <p14:creationId xmlns:p14="http://schemas.microsoft.com/office/powerpoint/2010/main" val="23003113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71D46CB-8495-45E9-8331-55ABDCD655EB}"/>
              </a:ext>
            </a:extLst>
          </p:cNvPr>
          <p:cNvSpPr>
            <a:spLocks noGrp="1"/>
          </p:cNvSpPr>
          <p:nvPr>
            <p:ph type="title"/>
          </p:nvPr>
        </p:nvSpPr>
        <p:spPr>
          <a:xfrm>
            <a:off x="629841" y="457200"/>
            <a:ext cx="2949178" cy="1600200"/>
          </a:xfrm>
        </p:spPr>
        <p:txBody>
          <a:bodyPr anchor="b"/>
          <a:lstStyle>
            <a:lvl1pPr>
              <a:defRPr sz="2400"/>
            </a:lvl1pPr>
          </a:lstStyle>
          <a:p>
            <a:r>
              <a:rPr lang="en-US"/>
              <a:t>Click to edit Master title style</a:t>
            </a:r>
          </a:p>
        </p:txBody>
      </p:sp>
      <p:sp>
        <p:nvSpPr>
          <p:cNvPr id="3" name="Content Placeholder 2">
            <a:extLst>
              <a:ext uri="{FF2B5EF4-FFF2-40B4-BE49-F238E27FC236}">
                <a16:creationId xmlns:a16="http://schemas.microsoft.com/office/drawing/2014/main" id="{F0B47204-91E2-4D3A-A6CD-C7CC33306156}"/>
              </a:ext>
            </a:extLst>
          </p:cNvPr>
          <p:cNvSpPr>
            <a:spLocks noGrp="1"/>
          </p:cNvSpPr>
          <p:nvPr>
            <p:ph idx="1"/>
          </p:nvPr>
        </p:nvSpPr>
        <p:spPr>
          <a:xfrm>
            <a:off x="3887391" y="987426"/>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54D3095C-711C-49E3-890E-929EF375C92C}"/>
              </a:ext>
            </a:extLst>
          </p:cNvPr>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Click to edit Master text styles</a:t>
            </a:r>
          </a:p>
        </p:txBody>
      </p:sp>
      <p:sp>
        <p:nvSpPr>
          <p:cNvPr id="5" name="Date Placeholder 4">
            <a:extLst>
              <a:ext uri="{FF2B5EF4-FFF2-40B4-BE49-F238E27FC236}">
                <a16:creationId xmlns:a16="http://schemas.microsoft.com/office/drawing/2014/main" id="{CAAC0202-B61C-4933-9CC0-EBDD82C19FFE}"/>
              </a:ext>
            </a:extLst>
          </p:cNvPr>
          <p:cNvSpPr>
            <a:spLocks noGrp="1"/>
          </p:cNvSpPr>
          <p:nvPr>
            <p:ph type="dt" sz="half" idx="10"/>
          </p:nvPr>
        </p:nvSpPr>
        <p:spPr/>
        <p:txBody>
          <a:bodyPr/>
          <a:lstStyle/>
          <a:p>
            <a:fld id="{4F09BB37-0FF1-4D7A-BA99-6B547E3F4BF2}" type="datetime1">
              <a:rPr lang="en-US" smtClean="0"/>
              <a:pPr/>
              <a:t>5/27/2020</a:t>
            </a:fld>
            <a:endParaRPr lang="en-US"/>
          </a:p>
        </p:txBody>
      </p:sp>
      <p:sp>
        <p:nvSpPr>
          <p:cNvPr id="6" name="Footer Placeholder 5">
            <a:extLst>
              <a:ext uri="{FF2B5EF4-FFF2-40B4-BE49-F238E27FC236}">
                <a16:creationId xmlns:a16="http://schemas.microsoft.com/office/drawing/2014/main" id="{354822B8-25D0-43E4-8870-B366811D5A79}"/>
              </a:ext>
            </a:extLst>
          </p:cNvPr>
          <p:cNvSpPr>
            <a:spLocks noGrp="1"/>
          </p:cNvSpPr>
          <p:nvPr>
            <p:ph type="ftr" sz="quarter" idx="11"/>
          </p:nvPr>
        </p:nvSpPr>
        <p:spPr/>
        <p:txBody>
          <a:bodyPr/>
          <a:lstStyle/>
          <a:p>
            <a:r>
              <a:rPr lang="en-US"/>
              <a:t>English II</a:t>
            </a:r>
          </a:p>
        </p:txBody>
      </p:sp>
      <p:sp>
        <p:nvSpPr>
          <p:cNvPr id="7" name="Slide Number Placeholder 6">
            <a:extLst>
              <a:ext uri="{FF2B5EF4-FFF2-40B4-BE49-F238E27FC236}">
                <a16:creationId xmlns:a16="http://schemas.microsoft.com/office/drawing/2014/main" id="{3B01C8DC-660C-41E9-ACB9-443D9D474C27}"/>
              </a:ext>
            </a:extLst>
          </p:cNvPr>
          <p:cNvSpPr>
            <a:spLocks noGrp="1"/>
          </p:cNvSpPr>
          <p:nvPr>
            <p:ph type="sldNum" sz="quarter" idx="12"/>
          </p:nvPr>
        </p:nvSpPr>
        <p:spPr/>
        <p:txBody>
          <a:bodyPr/>
          <a:lstStyle/>
          <a:p>
            <a:r>
              <a:rPr lang="en-US"/>
              <a:t>Page </a:t>
            </a:r>
            <a:fld id="{FE8B0920-8EFC-4055-BF7D-7B2E2AA6A1B4}" type="slidenum">
              <a:rPr lang="en-US" smtClean="0"/>
              <a:pPr/>
              <a:t>‹#›</a:t>
            </a:fld>
            <a:endParaRPr lang="en-US"/>
          </a:p>
        </p:txBody>
      </p:sp>
    </p:spTree>
    <p:extLst>
      <p:ext uri="{BB962C8B-B14F-4D97-AF65-F5344CB8AC3E}">
        <p14:creationId xmlns:p14="http://schemas.microsoft.com/office/powerpoint/2010/main" val="8860367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C3B7275-79E1-43E9-AA84-6535EDD884D5}"/>
              </a:ext>
            </a:extLst>
          </p:cNvPr>
          <p:cNvSpPr>
            <a:spLocks noGrp="1"/>
          </p:cNvSpPr>
          <p:nvPr>
            <p:ph type="title"/>
          </p:nvPr>
        </p:nvSpPr>
        <p:spPr>
          <a:xfrm>
            <a:off x="629841" y="457200"/>
            <a:ext cx="2949178" cy="1600200"/>
          </a:xfrm>
        </p:spPr>
        <p:txBody>
          <a:bodyPr anchor="b"/>
          <a:lstStyle>
            <a:lvl1pPr>
              <a:defRPr sz="2400"/>
            </a:lvl1pPr>
          </a:lstStyle>
          <a:p>
            <a:r>
              <a:rPr lang="en-US"/>
              <a:t>Click to edit Master title style</a:t>
            </a:r>
          </a:p>
        </p:txBody>
      </p:sp>
      <p:sp>
        <p:nvSpPr>
          <p:cNvPr id="3" name="Picture Placeholder 2">
            <a:extLst>
              <a:ext uri="{FF2B5EF4-FFF2-40B4-BE49-F238E27FC236}">
                <a16:creationId xmlns:a16="http://schemas.microsoft.com/office/drawing/2014/main" id="{76734F04-A9CA-4B85-9D21-131E69D860DA}"/>
              </a:ext>
            </a:extLst>
          </p:cNvPr>
          <p:cNvSpPr>
            <a:spLocks noGrp="1"/>
          </p:cNvSpPr>
          <p:nvPr>
            <p:ph type="pic" idx="1"/>
          </p:nvPr>
        </p:nvSpPr>
        <p:spPr>
          <a:xfrm>
            <a:off x="3887391" y="987426"/>
            <a:ext cx="4629150" cy="4873625"/>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endParaRPr lang="en-US"/>
          </a:p>
        </p:txBody>
      </p:sp>
      <p:sp>
        <p:nvSpPr>
          <p:cNvPr id="4" name="Text Placeholder 3">
            <a:extLst>
              <a:ext uri="{FF2B5EF4-FFF2-40B4-BE49-F238E27FC236}">
                <a16:creationId xmlns:a16="http://schemas.microsoft.com/office/drawing/2014/main" id="{41E0B427-855A-4298-AC7D-5CD02E5BC443}"/>
              </a:ext>
            </a:extLst>
          </p:cNvPr>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Click to edit Master text styles</a:t>
            </a:r>
          </a:p>
        </p:txBody>
      </p:sp>
      <p:sp>
        <p:nvSpPr>
          <p:cNvPr id="5" name="Date Placeholder 4">
            <a:extLst>
              <a:ext uri="{FF2B5EF4-FFF2-40B4-BE49-F238E27FC236}">
                <a16:creationId xmlns:a16="http://schemas.microsoft.com/office/drawing/2014/main" id="{CEB01F12-54A0-444C-B2C1-BE37BFB2A0FD}"/>
              </a:ext>
            </a:extLst>
          </p:cNvPr>
          <p:cNvSpPr>
            <a:spLocks noGrp="1"/>
          </p:cNvSpPr>
          <p:nvPr>
            <p:ph type="dt" sz="half" idx="10"/>
          </p:nvPr>
        </p:nvSpPr>
        <p:spPr/>
        <p:txBody>
          <a:bodyPr/>
          <a:lstStyle/>
          <a:p>
            <a:fld id="{30DD063D-942C-4151-BF5A-C258B5CB39F9}" type="datetime1">
              <a:rPr lang="en-US" smtClean="0"/>
              <a:pPr/>
              <a:t>5/27/2020</a:t>
            </a:fld>
            <a:endParaRPr lang="en-US"/>
          </a:p>
        </p:txBody>
      </p:sp>
      <p:sp>
        <p:nvSpPr>
          <p:cNvPr id="6" name="Footer Placeholder 5">
            <a:extLst>
              <a:ext uri="{FF2B5EF4-FFF2-40B4-BE49-F238E27FC236}">
                <a16:creationId xmlns:a16="http://schemas.microsoft.com/office/drawing/2014/main" id="{C0479353-A5B3-47AA-A985-3742B0C82EB2}"/>
              </a:ext>
            </a:extLst>
          </p:cNvPr>
          <p:cNvSpPr>
            <a:spLocks noGrp="1"/>
          </p:cNvSpPr>
          <p:nvPr>
            <p:ph type="ftr" sz="quarter" idx="11"/>
          </p:nvPr>
        </p:nvSpPr>
        <p:spPr/>
        <p:txBody>
          <a:bodyPr/>
          <a:lstStyle/>
          <a:p>
            <a:r>
              <a:rPr lang="en-US"/>
              <a:t>English II</a:t>
            </a:r>
          </a:p>
        </p:txBody>
      </p:sp>
      <p:sp>
        <p:nvSpPr>
          <p:cNvPr id="7" name="Slide Number Placeholder 6">
            <a:extLst>
              <a:ext uri="{FF2B5EF4-FFF2-40B4-BE49-F238E27FC236}">
                <a16:creationId xmlns:a16="http://schemas.microsoft.com/office/drawing/2014/main" id="{0171E251-E3FB-453E-89CD-F02A704AE2A3}"/>
              </a:ext>
            </a:extLst>
          </p:cNvPr>
          <p:cNvSpPr>
            <a:spLocks noGrp="1"/>
          </p:cNvSpPr>
          <p:nvPr>
            <p:ph type="sldNum" sz="quarter" idx="12"/>
          </p:nvPr>
        </p:nvSpPr>
        <p:spPr/>
        <p:txBody>
          <a:bodyPr/>
          <a:lstStyle/>
          <a:p>
            <a:r>
              <a:rPr lang="en-US"/>
              <a:t>Page </a:t>
            </a:r>
            <a:fld id="{9D59DEC2-0FFC-4D5C-96CC-0B16A6E7C238}" type="slidenum">
              <a:rPr lang="en-US" smtClean="0"/>
              <a:pPr/>
              <a:t>‹#›</a:t>
            </a:fld>
            <a:endParaRPr lang="en-US"/>
          </a:p>
        </p:txBody>
      </p:sp>
    </p:spTree>
    <p:extLst>
      <p:ext uri="{BB962C8B-B14F-4D97-AF65-F5344CB8AC3E}">
        <p14:creationId xmlns:p14="http://schemas.microsoft.com/office/powerpoint/2010/main" val="15855607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50615F52-84CC-46B2-A46F-1AB06953B22E}"/>
              </a:ext>
            </a:extLst>
          </p:cNvPr>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CE2BA5EB-09CA-4308-8CDD-0A043B4BE007}"/>
              </a:ext>
            </a:extLst>
          </p:cNvPr>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A5DE4A7-C949-4159-9064-E57CEBBE489F}"/>
              </a:ext>
            </a:extLst>
          </p:cNvPr>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900">
                <a:solidFill>
                  <a:schemeClr val="tx1">
                    <a:tint val="75000"/>
                  </a:schemeClr>
                </a:solidFill>
              </a:defRPr>
            </a:lvl1pPr>
          </a:lstStyle>
          <a:p>
            <a:fld id="{3A5591C2-EB5F-4B43-BF1E-5E7DBA5FF131}" type="datetime1">
              <a:rPr lang="en-US" smtClean="0"/>
              <a:pPr/>
              <a:t>5/27/2020</a:t>
            </a:fld>
            <a:endParaRPr lang="en-US" dirty="0"/>
          </a:p>
        </p:txBody>
      </p:sp>
      <p:sp>
        <p:nvSpPr>
          <p:cNvPr id="5" name="Footer Placeholder 4">
            <a:extLst>
              <a:ext uri="{FF2B5EF4-FFF2-40B4-BE49-F238E27FC236}">
                <a16:creationId xmlns:a16="http://schemas.microsoft.com/office/drawing/2014/main" id="{287C7F75-5BA1-47A7-9C6C-DA02C3E50FE8}"/>
              </a:ext>
            </a:extLst>
          </p:cNvPr>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900">
                <a:solidFill>
                  <a:schemeClr val="tx1">
                    <a:tint val="75000"/>
                  </a:schemeClr>
                </a:solidFill>
              </a:defRPr>
            </a:lvl1pPr>
          </a:lstStyle>
          <a:p>
            <a:r>
              <a:rPr lang="en-US"/>
              <a:t>English II</a:t>
            </a:r>
            <a:endParaRPr lang="en-US" dirty="0"/>
          </a:p>
        </p:txBody>
      </p:sp>
      <p:sp>
        <p:nvSpPr>
          <p:cNvPr id="6" name="Slide Number Placeholder 5">
            <a:extLst>
              <a:ext uri="{FF2B5EF4-FFF2-40B4-BE49-F238E27FC236}">
                <a16:creationId xmlns:a16="http://schemas.microsoft.com/office/drawing/2014/main" id="{71822980-72D9-46B9-89DF-50033BADA23C}"/>
              </a:ext>
            </a:extLst>
          </p:cNvPr>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900">
                <a:solidFill>
                  <a:schemeClr val="tx1">
                    <a:tint val="75000"/>
                  </a:schemeClr>
                </a:solidFill>
              </a:defRPr>
            </a:lvl1pPr>
          </a:lstStyle>
          <a:p>
            <a:r>
              <a:rPr lang="en-US"/>
              <a:t>Page </a:t>
            </a:r>
            <a:fld id="{F5F372E0-4B14-44C6-9C09-45207CAD6F18}" type="slidenum">
              <a:rPr lang="en-US" smtClean="0"/>
              <a:pPr/>
              <a:t>‹#›</a:t>
            </a:fld>
            <a:endParaRPr lang="en-US" dirty="0"/>
          </a:p>
        </p:txBody>
      </p:sp>
    </p:spTree>
    <p:extLst>
      <p:ext uri="{BB962C8B-B14F-4D97-AF65-F5344CB8AC3E}">
        <p14:creationId xmlns:p14="http://schemas.microsoft.com/office/powerpoint/2010/main" val="4107048525"/>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 name="Rectangle 70">
            <a:extLst>
              <a:ext uri="{FF2B5EF4-FFF2-40B4-BE49-F238E27FC236}">
                <a16:creationId xmlns:a16="http://schemas.microsoft.com/office/drawing/2014/main" id="{23962611-DFD5-4092-AAFD-559E3DFCE2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56616" y="0"/>
            <a:ext cx="8182719" cy="6858000"/>
          </a:xfrm>
          <a:prstGeom prst="rect">
            <a:avLst/>
          </a:prstGeom>
          <a:gradFill>
            <a:gsLst>
              <a:gs pos="0">
                <a:schemeClr val="accent1">
                  <a:lumMod val="90000"/>
                </a:schemeClr>
              </a:gs>
              <a:gs pos="25000">
                <a:schemeClr val="accent1">
                  <a:lumMod val="90000"/>
                </a:schemeClr>
              </a:gs>
              <a:gs pos="94000">
                <a:schemeClr val="bg2">
                  <a:lumMod val="25000"/>
                </a:schemeClr>
              </a:gs>
              <a:gs pos="100000">
                <a:schemeClr val="bg2">
                  <a:lumMod val="25000"/>
                </a:schemeClr>
              </a:gs>
            </a:gsLst>
            <a:lin ang="4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73" name="Picture 72">
            <a:extLst>
              <a:ext uri="{FF2B5EF4-FFF2-40B4-BE49-F238E27FC236}">
                <a16:creationId xmlns:a16="http://schemas.microsoft.com/office/drawing/2014/main" id="{2270F1FA-0425-408F-9861-80BF5AFB276D}"/>
              </a:ext>
              <a:ext uri="{C183D7F6-B498-43B3-948B-1728B52AA6E4}">
                <adec:decorative xmlns:adec="http://schemas.microsoft.com/office/drawing/2017/decorative" val="1"/>
              </a:ext>
            </a:extLst>
          </p:cNvPr>
          <p:cNvPicPr>
            <a:picLocks noGrp="1" noRot="1" noChangeAspect="1" noMove="1" noResize="1" noEditPoints="1" noAdjustHandles="1" noChangeArrowheads="1" noChangeShapeType="1" noCrop="1"/>
          </p:cNvPicPr>
          <p:nvPr>
            <p:extLst>
              <p:ext uri="{386F3935-93C4-4BCD-93E2-E3B085C9AB24}">
                <p16:designElem xmlns:p16="http://schemas.microsoft.com/office/powerpoint/2015/main" val="1"/>
              </p:ext>
            </p:extLst>
          </p:nvPr>
        </p:nvPicPr>
        <p:blipFill>
          <a:blip r:embed="rId2">
            <a:extLst>
              <a:ext uri="{28A0092B-C50C-407E-A947-70E740481C1C}">
                <a14:useLocalDpi xmlns:a14="http://schemas.microsoft.com/office/drawing/2010/main" val="0"/>
              </a:ext>
            </a:extLst>
          </a:blip>
          <a:stretch>
            <a:fillRect/>
          </a:stretch>
        </p:blipFill>
        <p:spPr>
          <a:xfrm>
            <a:off x="0" y="0"/>
            <a:ext cx="9144000" cy="6858000"/>
          </a:xfrm>
          <a:prstGeom prst="rect">
            <a:avLst/>
          </a:prstGeom>
        </p:spPr>
      </p:pic>
      <p:sp>
        <p:nvSpPr>
          <p:cNvPr id="9218" name="Rectangle 2"/>
          <p:cNvSpPr>
            <a:spLocks noGrp="1" noChangeArrowheads="1"/>
          </p:cNvSpPr>
          <p:nvPr>
            <p:ph type="ctrTitle"/>
          </p:nvPr>
        </p:nvSpPr>
        <p:spPr>
          <a:xfrm>
            <a:off x="2057400" y="685800"/>
            <a:ext cx="5029200" cy="4114799"/>
          </a:xfrm>
        </p:spPr>
        <p:txBody>
          <a:bodyPr>
            <a:normAutofit/>
          </a:bodyPr>
          <a:lstStyle/>
          <a:p>
            <a:r>
              <a:rPr lang="en-US" sz="3100" dirty="0">
                <a:solidFill>
                  <a:srgbClr val="FFFFFF"/>
                </a:solidFill>
              </a:rPr>
              <a:t>AP Literature &amp; Composition</a:t>
            </a:r>
            <a:br>
              <a:rPr lang="en-US" sz="3100" dirty="0">
                <a:solidFill>
                  <a:srgbClr val="FFFFFF"/>
                </a:solidFill>
              </a:rPr>
            </a:br>
            <a:r>
              <a:rPr lang="en-US" sz="4800" dirty="0">
                <a:solidFill>
                  <a:srgbClr val="FFFFFF"/>
                </a:solidFill>
              </a:rPr>
              <a:t>Section II:</a:t>
            </a:r>
            <a:br>
              <a:rPr lang="en-US" sz="4800" dirty="0">
                <a:solidFill>
                  <a:srgbClr val="FFFFFF"/>
                </a:solidFill>
              </a:rPr>
            </a:br>
            <a:r>
              <a:rPr lang="en-US" sz="4800" b="1" dirty="0">
                <a:solidFill>
                  <a:srgbClr val="FFFFFF"/>
                </a:solidFill>
                <a:latin typeface="+mn-lt"/>
              </a:rPr>
              <a:t>Free Response Questions</a:t>
            </a:r>
          </a:p>
        </p:txBody>
      </p:sp>
      <p:sp>
        <p:nvSpPr>
          <p:cNvPr id="5" name="Subtitle 4">
            <a:extLst>
              <a:ext uri="{FF2B5EF4-FFF2-40B4-BE49-F238E27FC236}">
                <a16:creationId xmlns:a16="http://schemas.microsoft.com/office/drawing/2014/main" id="{4490637F-94DD-4E6B-ADFB-59ADFB791AD4}"/>
              </a:ext>
            </a:extLst>
          </p:cNvPr>
          <p:cNvSpPr>
            <a:spLocks noGrp="1"/>
          </p:cNvSpPr>
          <p:nvPr>
            <p:ph type="subTitle" idx="1"/>
          </p:nvPr>
        </p:nvSpPr>
        <p:spPr>
          <a:xfrm>
            <a:off x="2284026" y="4074718"/>
            <a:ext cx="4578895" cy="682079"/>
          </a:xfrm>
        </p:spPr>
        <p:txBody>
          <a:bodyPr>
            <a:normAutofit/>
          </a:bodyPr>
          <a:lstStyle/>
          <a:p>
            <a:endParaRPr lang="en-US" dirty="0">
              <a:solidFill>
                <a:srgbClr val="FFFFFF"/>
              </a:solidFill>
            </a:endParaRPr>
          </a:p>
        </p:txBody>
      </p:sp>
      <p:sp>
        <p:nvSpPr>
          <p:cNvPr id="3" name="TextBox 2"/>
          <p:cNvSpPr txBox="1"/>
          <p:nvPr/>
        </p:nvSpPr>
        <p:spPr>
          <a:xfrm>
            <a:off x="1397000" y="6658429"/>
            <a:ext cx="184666" cy="461665"/>
          </a:xfrm>
          <a:prstGeom prst="rect">
            <a:avLst/>
          </a:prstGeom>
          <a:noFill/>
        </p:spPr>
        <p:txBody>
          <a:bodyPr wrap="none" rtlCol="0">
            <a:spAutoFit/>
          </a:bodyPr>
          <a:lstStyle/>
          <a:p>
            <a:endParaRPr lang="en-US" dirty="0"/>
          </a:p>
        </p:txBody>
      </p:sp>
    </p:spTree>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CB8B6A13-85CA-4900-9C17-0B2EC7D655A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1714"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482" name="Rectangle 2"/>
          <p:cNvSpPr>
            <a:spLocks noGrp="1" noChangeArrowheads="1"/>
          </p:cNvSpPr>
          <p:nvPr>
            <p:ph type="title"/>
          </p:nvPr>
        </p:nvSpPr>
        <p:spPr>
          <a:xfrm>
            <a:off x="718880" y="1120155"/>
            <a:ext cx="3141898" cy="4609096"/>
          </a:xfrm>
        </p:spPr>
        <p:txBody>
          <a:bodyPr>
            <a:normAutofit/>
          </a:bodyPr>
          <a:lstStyle/>
          <a:p>
            <a:r>
              <a:rPr lang="en-US"/>
              <a:t>Free-Response Question 3:</a:t>
            </a:r>
            <a:br>
              <a:rPr lang="en-US"/>
            </a:br>
            <a:r>
              <a:rPr lang="en-US"/>
              <a:t>LITERARY ARGUMENT</a:t>
            </a:r>
          </a:p>
        </p:txBody>
      </p:sp>
      <p:grpSp>
        <p:nvGrpSpPr>
          <p:cNvPr id="74" name="Group 73">
            <a:extLst>
              <a:ext uri="{FF2B5EF4-FFF2-40B4-BE49-F238E27FC236}">
                <a16:creationId xmlns:a16="http://schemas.microsoft.com/office/drawing/2014/main" id="{8F3F9174-E2FD-4C98-B643-857596BA1AD0}"/>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374546" y="798423"/>
            <a:ext cx="4769453" cy="6059577"/>
            <a:chOff x="2285126" y="-1693523"/>
            <a:chExt cx="6359271" cy="6059577"/>
          </a:xfrm>
        </p:grpSpPr>
        <p:sp>
          <p:nvSpPr>
            <p:cNvPr id="75" name="Freeform 59">
              <a:extLst>
                <a:ext uri="{FF2B5EF4-FFF2-40B4-BE49-F238E27FC236}">
                  <a16:creationId xmlns:a16="http://schemas.microsoft.com/office/drawing/2014/main" id="{44669919-644B-4799-9AB6-7A2A2F170E21}"/>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flipH="1">
              <a:off x="2286127" y="-976413"/>
              <a:ext cx="1101799" cy="5342467"/>
            </a:xfrm>
            <a:custGeom>
              <a:avLst/>
              <a:gdLst>
                <a:gd name="connsiteX0" fmla="*/ 1101799 w 1101799"/>
                <a:gd name="connsiteY0" fmla="*/ 0 h 5342467"/>
                <a:gd name="connsiteX1" fmla="*/ 0 w 1101799"/>
                <a:gd name="connsiteY1" fmla="*/ 1141661 h 5342467"/>
                <a:gd name="connsiteX2" fmla="*/ 0 w 1101799"/>
                <a:gd name="connsiteY2" fmla="*/ 5342467 h 5342467"/>
                <a:gd name="connsiteX3" fmla="*/ 1039862 w 1101799"/>
                <a:gd name="connsiteY3" fmla="*/ 5342467 h 5342467"/>
                <a:gd name="connsiteX4" fmla="*/ 1101799 w 1101799"/>
                <a:gd name="connsiteY4" fmla="*/ 5278421 h 534246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101799" h="5342467">
                  <a:moveTo>
                    <a:pt x="1101799" y="0"/>
                  </a:moveTo>
                  <a:lnTo>
                    <a:pt x="0" y="1141661"/>
                  </a:lnTo>
                  <a:lnTo>
                    <a:pt x="0" y="5342467"/>
                  </a:lnTo>
                  <a:lnTo>
                    <a:pt x="1039862" y="5342467"/>
                  </a:lnTo>
                  <a:lnTo>
                    <a:pt x="1101799" y="5278421"/>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noAutofit/>
            </a:bodyPr>
            <a:lstStyle/>
            <a:p>
              <a:endParaRPr lang="en-US"/>
            </a:p>
          </p:txBody>
        </p:sp>
        <p:sp>
          <p:nvSpPr>
            <p:cNvPr id="76" name="Freeform 6">
              <a:extLst>
                <a:ext uri="{FF2B5EF4-FFF2-40B4-BE49-F238E27FC236}">
                  <a16:creationId xmlns:a16="http://schemas.microsoft.com/office/drawing/2014/main" id="{287676A4-07DE-42A0-980E-77FA40F49E60}"/>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flipH="1">
              <a:off x="2285126" y="-1425874"/>
              <a:ext cx="762170"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7" name="Freeform 7">
              <a:extLst>
                <a:ext uri="{FF2B5EF4-FFF2-40B4-BE49-F238E27FC236}">
                  <a16:creationId xmlns:a16="http://schemas.microsoft.com/office/drawing/2014/main" id="{4BC9AFEB-B9C2-4A5E-91E4-BD04223F5FDF}"/>
                </a:ext>
                <a:ext uri="{C183D7F6-B498-43B3-948B-1728B52AA6E4}">
                  <adec:decorative xmlns:adec="http://schemas.microsoft.com/office/drawing/2017/decorative" val="1"/>
                </a:ext>
              </a:extLst>
            </p:cNvPr>
            <p:cNvSpPr>
              <a:spLocks/>
            </p:cNvSpPr>
            <p:nvPr>
              <p:extLst>
                <p:ext uri="{386F3935-93C4-4BCD-93E2-E3B085C9AB24}">
                  <p16:designElem xmlns:p16="http://schemas.microsoft.com/office/powerpoint/2015/main" val="1"/>
                </p:ext>
              </p:extLst>
            </p:nvPr>
          </p:nvSpPr>
          <p:spPr bwMode="auto">
            <a:xfrm flipH="1">
              <a:off x="2566852" y="-1693523"/>
              <a:ext cx="485207"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8" name="Rectangle 8">
              <a:extLst>
                <a:ext uri="{FF2B5EF4-FFF2-40B4-BE49-F238E27FC236}">
                  <a16:creationId xmlns:a16="http://schemas.microsoft.com/office/drawing/2014/main" id="{6D837413-BE05-4604-8451-98E34D6293D1}"/>
                </a:ext>
                <a:ext uri="{C183D7F6-B498-43B3-948B-1728B52AA6E4}">
                  <adec:decorative xmlns:adec="http://schemas.microsoft.com/office/drawing/2017/decorative" val="1"/>
                </a:ext>
              </a:extLst>
            </p:cNvPr>
            <p:cNvSpPr>
              <a:spLocks noChangeArrowheads="1"/>
            </p:cNvSpPr>
            <p:nvPr>
              <p:extLst>
                <p:ext uri="{386F3935-93C4-4BCD-93E2-E3B085C9AB24}">
                  <p16:designElem xmlns:p16="http://schemas.microsoft.com/office/powerpoint/2015/main" val="1"/>
                </p:ext>
              </p:extLst>
            </p:nvPr>
          </p:nvSpPr>
          <p:spPr bwMode="auto">
            <a:xfrm>
              <a:off x="2543739" y="-1692608"/>
              <a:ext cx="610065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0483" name="Rectangle 3"/>
          <p:cNvSpPr>
            <a:spLocks noGrp="1" noChangeArrowheads="1"/>
          </p:cNvSpPr>
          <p:nvPr>
            <p:ph idx="1"/>
          </p:nvPr>
        </p:nvSpPr>
        <p:spPr>
          <a:xfrm>
            <a:off x="4827141" y="1120155"/>
            <a:ext cx="3800804" cy="4609095"/>
          </a:xfrm>
        </p:spPr>
        <p:txBody>
          <a:bodyPr anchor="ctr">
            <a:normAutofit/>
          </a:bodyPr>
          <a:lstStyle/>
          <a:p>
            <a:pPr marL="0" indent="0">
              <a:buNone/>
            </a:pPr>
            <a:r>
              <a:rPr lang="en-US" dirty="0">
                <a:solidFill>
                  <a:srgbClr val="FFFFFF"/>
                </a:solidFill>
              </a:rPr>
              <a:t>Free-response question 3 presents students with a literary concept or idea, along with a list of approximately 40 literary works. Students are required to select a work of prose fiction either from their own reading or from the provided list and analyze how the literary concept or idea described in the question contributes to an interpretation of the work as a whole. This question assesses students’ ability to do the following:</a:t>
            </a:r>
          </a:p>
        </p:txBody>
      </p:sp>
    </p:spTree>
    <p:extLst>
      <p:ext uri="{BB962C8B-B14F-4D97-AF65-F5344CB8AC3E}">
        <p14:creationId xmlns:p14="http://schemas.microsoft.com/office/powerpoint/2010/main" val="3886947400"/>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76EFD3D9-44F0-4267-BCC1-1613E79D827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1714"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6">
            <a:extLst>
              <a:ext uri="{FF2B5EF4-FFF2-40B4-BE49-F238E27FC236}">
                <a16:creationId xmlns:a16="http://schemas.microsoft.com/office/drawing/2014/main" id="{A779A851-95D6-41AF-937A-B0E4B7F6FA8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auto">
          <a:xfrm>
            <a:off x="3106623" y="900814"/>
            <a:ext cx="569713" cy="5710965"/>
          </a:xfrm>
          <a:custGeom>
            <a:avLst/>
            <a:gdLst>
              <a:gd name="T0" fmla="*/ 414 w 414"/>
              <a:gd name="T1" fmla="*/ 2447 h 2447"/>
              <a:gd name="T2" fmla="*/ 0 w 414"/>
              <a:gd name="T3" fmla="*/ 2247 h 2447"/>
              <a:gd name="T4" fmla="*/ 0 w 414"/>
              <a:gd name="T5" fmla="*/ 0 h 2447"/>
              <a:gd name="T6" fmla="*/ 414 w 414"/>
              <a:gd name="T7" fmla="*/ 200 h 2447"/>
              <a:gd name="T8" fmla="*/ 414 w 414"/>
              <a:gd name="T9" fmla="*/ 2447 h 2447"/>
            </a:gdLst>
            <a:ahLst/>
            <a:cxnLst>
              <a:cxn ang="0">
                <a:pos x="T0" y="T1"/>
              </a:cxn>
              <a:cxn ang="0">
                <a:pos x="T2" y="T3"/>
              </a:cxn>
              <a:cxn ang="0">
                <a:pos x="T4" y="T5"/>
              </a:cxn>
              <a:cxn ang="0">
                <a:pos x="T6" y="T7"/>
              </a:cxn>
              <a:cxn ang="0">
                <a:pos x="T8" y="T9"/>
              </a:cxn>
            </a:cxnLst>
            <a:rect l="0" t="0" r="r" b="b"/>
            <a:pathLst>
              <a:path w="414" h="2447">
                <a:moveTo>
                  <a:pt x="414" y="2447"/>
                </a:moveTo>
                <a:lnTo>
                  <a:pt x="0" y="2247"/>
                </a:lnTo>
                <a:lnTo>
                  <a:pt x="0" y="0"/>
                </a:lnTo>
                <a:lnTo>
                  <a:pt x="414" y="200"/>
                </a:lnTo>
                <a:lnTo>
                  <a:pt x="414" y="2447"/>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6" name="Freeform 7">
            <a:extLst>
              <a:ext uri="{FF2B5EF4-FFF2-40B4-BE49-F238E27FC236}">
                <a16:creationId xmlns:a16="http://schemas.microsoft.com/office/drawing/2014/main" id="{953FB2E7-B6CB-429C-81EB-D9516D6D5C8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auto">
          <a:xfrm>
            <a:off x="3108327" y="633165"/>
            <a:ext cx="361991" cy="5521414"/>
          </a:xfrm>
          <a:custGeom>
            <a:avLst/>
            <a:gdLst>
              <a:gd name="T0" fmla="*/ 209 w 209"/>
              <a:gd name="T1" fmla="*/ 2246 h 2358"/>
              <a:gd name="T2" fmla="*/ 0 w 209"/>
              <a:gd name="T3" fmla="*/ 2358 h 2358"/>
              <a:gd name="T4" fmla="*/ 0 w 209"/>
              <a:gd name="T5" fmla="*/ 111 h 2358"/>
              <a:gd name="T6" fmla="*/ 209 w 209"/>
              <a:gd name="T7" fmla="*/ 0 h 2358"/>
              <a:gd name="T8" fmla="*/ 209 w 209"/>
              <a:gd name="T9" fmla="*/ 2246 h 2358"/>
            </a:gdLst>
            <a:ahLst/>
            <a:cxnLst>
              <a:cxn ang="0">
                <a:pos x="T0" y="T1"/>
              </a:cxn>
              <a:cxn ang="0">
                <a:pos x="T2" y="T3"/>
              </a:cxn>
              <a:cxn ang="0">
                <a:pos x="T4" y="T5"/>
              </a:cxn>
              <a:cxn ang="0">
                <a:pos x="T6" y="T7"/>
              </a:cxn>
              <a:cxn ang="0">
                <a:pos x="T8" y="T9"/>
              </a:cxn>
            </a:cxnLst>
            <a:rect l="0" t="0" r="r" b="b"/>
            <a:pathLst>
              <a:path w="209" h="2358">
                <a:moveTo>
                  <a:pt x="209" y="2246"/>
                </a:moveTo>
                <a:lnTo>
                  <a:pt x="0" y="2358"/>
                </a:lnTo>
                <a:lnTo>
                  <a:pt x="0" y="111"/>
                </a:lnTo>
                <a:lnTo>
                  <a:pt x="209" y="0"/>
                </a:lnTo>
                <a:lnTo>
                  <a:pt x="209" y="2246"/>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8" name="Freeform: Shape 77">
            <a:extLst>
              <a:ext uri="{FF2B5EF4-FFF2-40B4-BE49-F238E27FC236}">
                <a16:creationId xmlns:a16="http://schemas.microsoft.com/office/drawing/2014/main" id="{2EC40DB1-B719-4A13-9A4D-0966B4B2786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75965" y="636723"/>
            <a:ext cx="3000047" cy="5257799"/>
          </a:xfrm>
          <a:custGeom>
            <a:avLst/>
            <a:gdLst>
              <a:gd name="connsiteX0" fmla="*/ 0 w 4634682"/>
              <a:gd name="connsiteY0" fmla="*/ 0 h 5257799"/>
              <a:gd name="connsiteX1" fmla="*/ 4634682 w 4634682"/>
              <a:gd name="connsiteY1" fmla="*/ 0 h 5257799"/>
              <a:gd name="connsiteX2" fmla="*/ 4634682 w 4634682"/>
              <a:gd name="connsiteY2" fmla="*/ 5257799 h 5257799"/>
              <a:gd name="connsiteX3" fmla="*/ 0 w 4634682"/>
              <a:gd name="connsiteY3" fmla="*/ 5257799 h 5257799"/>
            </a:gdLst>
            <a:ahLst/>
            <a:cxnLst>
              <a:cxn ang="0">
                <a:pos x="connsiteX0" y="connsiteY0"/>
              </a:cxn>
              <a:cxn ang="0">
                <a:pos x="connsiteX1" y="connsiteY1"/>
              </a:cxn>
              <a:cxn ang="0">
                <a:pos x="connsiteX2" y="connsiteY2"/>
              </a:cxn>
              <a:cxn ang="0">
                <a:pos x="connsiteX3" y="connsiteY3"/>
              </a:cxn>
            </a:cxnLst>
            <a:rect l="l" t="t" r="r" b="b"/>
            <a:pathLst>
              <a:path w="4634682" h="5257799">
                <a:moveTo>
                  <a:pt x="0" y="0"/>
                </a:moveTo>
                <a:lnTo>
                  <a:pt x="4634682" y="0"/>
                </a:lnTo>
                <a:lnTo>
                  <a:pt x="4634682" y="5257799"/>
                </a:lnTo>
                <a:lnTo>
                  <a:pt x="0" y="5257799"/>
                </a:lnTo>
                <a:close/>
              </a:path>
            </a:pathLst>
          </a:cu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0482" name="Rectangle 2"/>
          <p:cNvSpPr>
            <a:spLocks noGrp="1" noChangeArrowheads="1"/>
          </p:cNvSpPr>
          <p:nvPr>
            <p:ph type="title"/>
          </p:nvPr>
        </p:nvSpPr>
        <p:spPr>
          <a:xfrm>
            <a:off x="701154" y="982272"/>
            <a:ext cx="2541314" cy="4560970"/>
          </a:xfrm>
        </p:spPr>
        <p:txBody>
          <a:bodyPr>
            <a:normAutofit/>
          </a:bodyPr>
          <a:lstStyle/>
          <a:p>
            <a:r>
              <a:rPr lang="en-US" sz="3500">
                <a:solidFill>
                  <a:srgbClr val="FFFFFF"/>
                </a:solidFill>
              </a:rPr>
              <a:t>Free-Response Question 3:</a:t>
            </a:r>
            <a:br>
              <a:rPr lang="en-US" sz="3500">
                <a:solidFill>
                  <a:srgbClr val="FFFFFF"/>
                </a:solidFill>
              </a:rPr>
            </a:br>
            <a:r>
              <a:rPr lang="en-US" sz="3500">
                <a:solidFill>
                  <a:srgbClr val="FFFFFF"/>
                </a:solidFill>
              </a:rPr>
              <a:t>LITERARY ARGUMENT</a:t>
            </a:r>
          </a:p>
        </p:txBody>
      </p:sp>
      <p:sp>
        <p:nvSpPr>
          <p:cNvPr id="80" name="Rectangle 8">
            <a:extLst>
              <a:ext uri="{FF2B5EF4-FFF2-40B4-BE49-F238E27FC236}">
                <a16:creationId xmlns:a16="http://schemas.microsoft.com/office/drawing/2014/main" id="{82211336-CFF3-412D-868A-6679C1004C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auto">
          <a:xfrm>
            <a:off x="3676336" y="1352302"/>
            <a:ext cx="4991698" cy="5251646"/>
          </a:xfrm>
          <a:prstGeom prst="rect">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20483" name="Rectangle 3"/>
          <p:cNvSpPr>
            <a:spLocks noGrp="1" noChangeArrowheads="1"/>
          </p:cNvSpPr>
          <p:nvPr>
            <p:ph idx="1"/>
          </p:nvPr>
        </p:nvSpPr>
        <p:spPr>
          <a:xfrm>
            <a:off x="3916396" y="1719618"/>
            <a:ext cx="4461623" cy="4334629"/>
          </a:xfrm>
        </p:spPr>
        <p:txBody>
          <a:bodyPr anchor="ctr">
            <a:normAutofit/>
          </a:bodyPr>
          <a:lstStyle/>
          <a:p>
            <a:pPr marL="228600" lvl="0" indent="-228600">
              <a:spcBef>
                <a:spcPts val="0"/>
              </a:spcBef>
              <a:spcAft>
                <a:spcPts val="900"/>
              </a:spcAft>
            </a:pPr>
            <a:r>
              <a:rPr lang="en-US" dirty="0">
                <a:solidFill>
                  <a:srgbClr val="FEFFFF"/>
                </a:solidFill>
              </a:rPr>
              <a:t>Respond to the prompt with a thesis that presents an interpretation and may establish a line of reasoning.</a:t>
            </a:r>
          </a:p>
          <a:p>
            <a:pPr marL="228600" lvl="0" indent="-228600">
              <a:spcBef>
                <a:spcPts val="0"/>
              </a:spcBef>
              <a:spcAft>
                <a:spcPts val="900"/>
              </a:spcAft>
            </a:pPr>
            <a:r>
              <a:rPr lang="en-US" dirty="0">
                <a:solidFill>
                  <a:srgbClr val="FEFFFF"/>
                </a:solidFill>
              </a:rPr>
              <a:t>Select and use evidence to develop and support the line of reasoning.</a:t>
            </a:r>
          </a:p>
          <a:p>
            <a:pPr marL="228600" lvl="0" indent="-228600">
              <a:spcBef>
                <a:spcPts val="0"/>
              </a:spcBef>
              <a:spcAft>
                <a:spcPts val="900"/>
              </a:spcAft>
            </a:pPr>
            <a:r>
              <a:rPr lang="en-US" dirty="0">
                <a:solidFill>
                  <a:srgbClr val="FEFFFF"/>
                </a:solidFill>
              </a:rPr>
              <a:t>Explain the relationship between the evidence and the thesis.</a:t>
            </a:r>
          </a:p>
          <a:p>
            <a:pPr marL="228600" lvl="0" indent="-228600">
              <a:spcBef>
                <a:spcPts val="0"/>
              </a:spcBef>
              <a:spcAft>
                <a:spcPts val="900"/>
              </a:spcAft>
            </a:pPr>
            <a:r>
              <a:rPr lang="en-US" dirty="0">
                <a:solidFill>
                  <a:srgbClr val="FEFFFF"/>
                </a:solidFill>
              </a:rPr>
              <a:t>Use appropriate grammar and punctuation in communicating the argument.</a:t>
            </a:r>
          </a:p>
        </p:txBody>
      </p:sp>
    </p:spTree>
    <p:extLst>
      <p:ext uri="{BB962C8B-B14F-4D97-AF65-F5344CB8AC3E}">
        <p14:creationId xmlns:p14="http://schemas.microsoft.com/office/powerpoint/2010/main" val="2742952098"/>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048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048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048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2048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A52B99F1-B2DC-437E-A8A1-A57F2F29F8D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74" name="Rectangle 73">
            <a:extLst>
              <a:ext uri="{FF2B5EF4-FFF2-40B4-BE49-F238E27FC236}">
                <a16:creationId xmlns:a16="http://schemas.microsoft.com/office/drawing/2014/main" id="{55F8BA08-3E38-4B70-B93A-74F08E09220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18656" y="684398"/>
            <a:ext cx="8375586" cy="5206040"/>
          </a:xfrm>
          <a:prstGeom prst="rect">
            <a:avLst/>
          </a:prstGeom>
          <a:ln w="12700">
            <a:solidFill>
              <a:srgbClr val="E1E1E1"/>
            </a:solidFill>
          </a:ln>
          <a:effectLst>
            <a:outerShdw blurRad="50800" dist="38100" dir="2700000" algn="tl" rotWithShape="0">
              <a:schemeClr val="bg2">
                <a:lumMod val="85000"/>
                <a:alpha val="5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0482" name="Rectangle 2"/>
          <p:cNvSpPr>
            <a:spLocks noGrp="1" noChangeArrowheads="1"/>
          </p:cNvSpPr>
          <p:nvPr>
            <p:ph type="title"/>
          </p:nvPr>
        </p:nvSpPr>
        <p:spPr>
          <a:xfrm>
            <a:off x="783771" y="1092857"/>
            <a:ext cx="2752278" cy="4389120"/>
          </a:xfrm>
        </p:spPr>
        <p:txBody>
          <a:bodyPr>
            <a:normAutofit/>
          </a:bodyPr>
          <a:lstStyle/>
          <a:p>
            <a:r>
              <a:rPr lang="en-US" sz="3500"/>
              <a:t>Free-Response Question 3:</a:t>
            </a:r>
            <a:br>
              <a:rPr lang="en-US" sz="3500"/>
            </a:br>
            <a:r>
              <a:rPr lang="en-US" sz="3500"/>
              <a:t>LITERARY ARGUMENT</a:t>
            </a:r>
          </a:p>
        </p:txBody>
      </p:sp>
      <p:sp>
        <p:nvSpPr>
          <p:cNvPr id="76" name="Rectangle 75">
            <a:extLst>
              <a:ext uri="{FF2B5EF4-FFF2-40B4-BE49-F238E27FC236}">
                <a16:creationId xmlns:a16="http://schemas.microsoft.com/office/drawing/2014/main" id="{357F1B33-79AB-4A71-8CEC-4546D709B8C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74125" y="2935374"/>
            <a:ext cx="96012" cy="70408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latin typeface="Calibri" panose="020F0502020204030204"/>
            </a:endParaRPr>
          </a:p>
        </p:txBody>
      </p:sp>
      <p:sp>
        <p:nvSpPr>
          <p:cNvPr id="20483" name="Rectangle 3"/>
          <p:cNvSpPr>
            <a:spLocks noGrp="1" noChangeArrowheads="1"/>
          </p:cNvSpPr>
          <p:nvPr>
            <p:ph idx="1"/>
          </p:nvPr>
        </p:nvSpPr>
        <p:spPr>
          <a:xfrm>
            <a:off x="4179509" y="1092857"/>
            <a:ext cx="4252565" cy="4389120"/>
          </a:xfrm>
        </p:spPr>
        <p:txBody>
          <a:bodyPr anchor="ctr">
            <a:normAutofit/>
          </a:bodyPr>
          <a:lstStyle/>
          <a:p>
            <a:pPr marL="0" indent="0">
              <a:buNone/>
            </a:pPr>
            <a:r>
              <a:rPr lang="en-US" sz="1700" dirty="0"/>
              <a:t>Sample Question:</a:t>
            </a:r>
          </a:p>
          <a:p>
            <a:pPr marL="400050" lvl="1" indent="0">
              <a:buNone/>
            </a:pPr>
            <a:r>
              <a:rPr lang="en-US" sz="2200" dirty="0"/>
              <a:t>Many works of literature feature characters who have been given a literal or figurative gift. The gift may be an object, or it may be a quality such as uncommon beauty, significant social position, great mental or imaginative faculties, or extraordinary physical powers. Yet this gift is often also a burden or a handicap.</a:t>
            </a:r>
          </a:p>
        </p:txBody>
      </p:sp>
    </p:spTree>
    <p:extLst>
      <p:ext uri="{BB962C8B-B14F-4D97-AF65-F5344CB8AC3E}">
        <p14:creationId xmlns:p14="http://schemas.microsoft.com/office/powerpoint/2010/main" val="1234058603"/>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A52B99F1-B2DC-437E-A8A1-A57F2F29F8D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74" name="Rectangle 73">
            <a:extLst>
              <a:ext uri="{FF2B5EF4-FFF2-40B4-BE49-F238E27FC236}">
                <a16:creationId xmlns:a16="http://schemas.microsoft.com/office/drawing/2014/main" id="{55F8BA08-3E38-4B70-B93A-74F08E09220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18656" y="684398"/>
            <a:ext cx="8375586" cy="5206040"/>
          </a:xfrm>
          <a:prstGeom prst="rect">
            <a:avLst/>
          </a:prstGeom>
          <a:ln w="12700">
            <a:solidFill>
              <a:srgbClr val="E1E1E1"/>
            </a:solidFill>
          </a:ln>
          <a:effectLst>
            <a:outerShdw blurRad="50800" dist="38100" dir="2700000" algn="tl" rotWithShape="0">
              <a:schemeClr val="bg2">
                <a:lumMod val="85000"/>
                <a:alpha val="5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0482" name="Rectangle 2"/>
          <p:cNvSpPr>
            <a:spLocks noGrp="1" noChangeArrowheads="1"/>
          </p:cNvSpPr>
          <p:nvPr>
            <p:ph type="title"/>
          </p:nvPr>
        </p:nvSpPr>
        <p:spPr>
          <a:xfrm>
            <a:off x="783771" y="1092857"/>
            <a:ext cx="2752278" cy="4389120"/>
          </a:xfrm>
        </p:spPr>
        <p:txBody>
          <a:bodyPr>
            <a:normAutofit/>
          </a:bodyPr>
          <a:lstStyle/>
          <a:p>
            <a:r>
              <a:rPr lang="en-US" sz="3500"/>
              <a:t>Free-Response Question 3:</a:t>
            </a:r>
            <a:br>
              <a:rPr lang="en-US" sz="3500"/>
            </a:br>
            <a:r>
              <a:rPr lang="en-US" sz="3500"/>
              <a:t>LITERARY ARGUMENT</a:t>
            </a:r>
          </a:p>
        </p:txBody>
      </p:sp>
      <p:sp>
        <p:nvSpPr>
          <p:cNvPr id="76" name="Rectangle 75">
            <a:extLst>
              <a:ext uri="{FF2B5EF4-FFF2-40B4-BE49-F238E27FC236}">
                <a16:creationId xmlns:a16="http://schemas.microsoft.com/office/drawing/2014/main" id="{357F1B33-79AB-4A71-8CEC-4546D709B8C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74125" y="2935374"/>
            <a:ext cx="96012" cy="70408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latin typeface="Calibri" panose="020F0502020204030204"/>
            </a:endParaRPr>
          </a:p>
        </p:txBody>
      </p:sp>
      <p:sp>
        <p:nvSpPr>
          <p:cNvPr id="20483" name="Rectangle 3"/>
          <p:cNvSpPr>
            <a:spLocks noGrp="1" noChangeArrowheads="1"/>
          </p:cNvSpPr>
          <p:nvPr>
            <p:ph idx="1"/>
          </p:nvPr>
        </p:nvSpPr>
        <p:spPr>
          <a:xfrm>
            <a:off x="4179509" y="1092857"/>
            <a:ext cx="4252565" cy="4389120"/>
          </a:xfrm>
        </p:spPr>
        <p:txBody>
          <a:bodyPr anchor="ctr">
            <a:normAutofit/>
          </a:bodyPr>
          <a:lstStyle/>
          <a:p>
            <a:pPr marL="0" indent="0">
              <a:buNone/>
            </a:pPr>
            <a:r>
              <a:rPr lang="en-US" sz="1700" dirty="0"/>
              <a:t>Sample Question Continued:</a:t>
            </a:r>
          </a:p>
          <a:p>
            <a:pPr marL="400050" lvl="1" indent="0">
              <a:buNone/>
            </a:pPr>
            <a:r>
              <a:rPr lang="en-US" sz="2200" dirty="0"/>
              <a:t>Either from your own reading or from the list below, choose a work of fiction in which a character has been given a gift that is both an advantage and a problem. Then, in a well-written essay, analyze how the gift and its complex nature contribute to an interpretation of the work as a whole. Do not merely summarize the plot. </a:t>
            </a:r>
          </a:p>
        </p:txBody>
      </p:sp>
    </p:spTree>
    <p:extLst>
      <p:ext uri="{BB962C8B-B14F-4D97-AF65-F5344CB8AC3E}">
        <p14:creationId xmlns:p14="http://schemas.microsoft.com/office/powerpoint/2010/main" val="1188018140"/>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9C99D1AB-0C2D-4DD9-B88A-B6369D90443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3999" cy="685736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82" name="Rectangle 2"/>
          <p:cNvSpPr>
            <a:spLocks noGrp="1" noChangeArrowheads="1"/>
          </p:cNvSpPr>
          <p:nvPr>
            <p:ph type="title"/>
          </p:nvPr>
        </p:nvSpPr>
        <p:spPr>
          <a:xfrm>
            <a:off x="783771" y="1372905"/>
            <a:ext cx="2919549" cy="4305519"/>
          </a:xfrm>
        </p:spPr>
        <p:txBody>
          <a:bodyPr anchor="ctr">
            <a:normAutofit/>
          </a:bodyPr>
          <a:lstStyle/>
          <a:p>
            <a:r>
              <a:rPr lang="en-US" sz="4300"/>
              <a:t>Free-Response Question 3:</a:t>
            </a:r>
            <a:br>
              <a:rPr lang="en-US" sz="4300"/>
            </a:br>
            <a:r>
              <a:rPr lang="en-US" sz="4300"/>
              <a:t>LITERARY ARGUMENT</a:t>
            </a:r>
          </a:p>
        </p:txBody>
      </p:sp>
      <p:grpSp>
        <p:nvGrpSpPr>
          <p:cNvPr id="74" name="Group 73">
            <a:extLst>
              <a:ext uri="{FF2B5EF4-FFF2-40B4-BE49-F238E27FC236}">
                <a16:creationId xmlns:a16="http://schemas.microsoft.com/office/drawing/2014/main" id="{032D8612-31EB-44CF-A1D0-14FD4C705424}"/>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2" y="3154317"/>
            <a:ext cx="548639" cy="673460"/>
            <a:chOff x="3940602" y="308034"/>
            <a:chExt cx="2116791" cy="3428999"/>
          </a:xfrm>
          <a:solidFill>
            <a:schemeClr val="accent4"/>
          </a:solidFill>
        </p:grpSpPr>
        <p:sp>
          <p:nvSpPr>
            <p:cNvPr id="75" name="Rectangle 74">
              <a:extLst>
                <a:ext uri="{FF2B5EF4-FFF2-40B4-BE49-F238E27FC236}">
                  <a16:creationId xmlns:a16="http://schemas.microsoft.com/office/drawing/2014/main" id="{F19A4A0F-1B59-4DB0-9764-D10936E9877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940602"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a:extLst>
                <a:ext uri="{FF2B5EF4-FFF2-40B4-BE49-F238E27FC236}">
                  <a16:creationId xmlns:a16="http://schemas.microsoft.com/office/drawing/2014/main" id="{F399A70F-F8CD-4992-9EF5-6CF15472E73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15626"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a:extLst>
                <a:ext uri="{FF2B5EF4-FFF2-40B4-BE49-F238E27FC236}">
                  <a16:creationId xmlns:a16="http://schemas.microsoft.com/office/drawing/2014/main" id="{48F4FEDC-6D80-458C-A665-075D9B9500FD}"/>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5490650" y="308034"/>
              <a:ext cx="566743" cy="342899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9" name="Rectangle 78">
            <a:extLst>
              <a:ext uri="{FF2B5EF4-FFF2-40B4-BE49-F238E27FC236}">
                <a16:creationId xmlns:a16="http://schemas.microsoft.com/office/drawing/2014/main" id="{19C9EAEA-39D0-4B0E-A0EB-51E7B26740B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64357" y="982976"/>
            <a:ext cx="4507025" cy="5120635"/>
          </a:xfrm>
          <a:prstGeom prst="rect">
            <a:avLst/>
          </a:prstGeom>
          <a:solidFill>
            <a:schemeClr val="bg1"/>
          </a:solidFill>
          <a:ln>
            <a:noFill/>
          </a:ln>
          <a:effectLst>
            <a:outerShdw blurRad="139700" dist="127000" dir="5400000" algn="t" rotWithShape="0">
              <a:prstClr val="black">
                <a:alpha val="15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83" name="Rectangle 3"/>
          <p:cNvSpPr>
            <a:spLocks noGrp="1" noChangeArrowheads="1"/>
          </p:cNvSpPr>
          <p:nvPr>
            <p:ph idx="1"/>
          </p:nvPr>
        </p:nvSpPr>
        <p:spPr>
          <a:xfrm>
            <a:off x="4411246" y="304801"/>
            <a:ext cx="4078958" cy="5373624"/>
          </a:xfrm>
        </p:spPr>
        <p:txBody>
          <a:bodyPr anchor="ctr">
            <a:normAutofit/>
          </a:bodyPr>
          <a:lstStyle/>
          <a:p>
            <a:pPr marL="0" indent="0">
              <a:buNone/>
            </a:pPr>
            <a:r>
              <a:rPr lang="en-US" sz="1700" dirty="0"/>
              <a:t>Stable Prompt Wording:</a:t>
            </a:r>
          </a:p>
          <a:p>
            <a:pPr marL="400050" lvl="1" indent="0">
              <a:buNone/>
            </a:pPr>
            <a:r>
              <a:rPr lang="en-US" sz="2200" i="1" dirty="0"/>
              <a:t>[Lead that introduces some concept or idea that students will be asked to apply to a text of their choosing</a:t>
            </a:r>
            <a:r>
              <a:rPr lang="en-US" sz="2200" dirty="0"/>
              <a:t>.</a:t>
            </a:r>
            <a:r>
              <a:rPr lang="en-US" sz="2200" i="1" dirty="0"/>
              <a:t>]</a:t>
            </a:r>
            <a:r>
              <a:rPr lang="en-US" sz="2200" dirty="0"/>
              <a:t> </a:t>
            </a:r>
          </a:p>
          <a:p>
            <a:pPr marL="400050" lvl="1" indent="0">
              <a:buNone/>
            </a:pPr>
            <a:r>
              <a:rPr lang="en-US" sz="2200" b="1" dirty="0"/>
              <a:t>Either from your own reading or from the list below, choose a work of fiction in which </a:t>
            </a:r>
            <a:r>
              <a:rPr lang="en-US" sz="2200" i="1" dirty="0"/>
              <a:t>[some aspect of the lead is addressed]</a:t>
            </a:r>
            <a:r>
              <a:rPr lang="en-US" sz="2200" dirty="0"/>
              <a:t>. </a:t>
            </a:r>
            <a:r>
              <a:rPr lang="en-US" sz="2200" b="1" dirty="0"/>
              <a:t>Then, in a well-written essay, analyze how </a:t>
            </a:r>
            <a:r>
              <a:rPr lang="en-US" sz="2200" i="1" dirty="0"/>
              <a:t>[that same aspect of the lead]</a:t>
            </a:r>
            <a:r>
              <a:rPr lang="en-US" sz="2200" dirty="0"/>
              <a:t> </a:t>
            </a:r>
            <a:r>
              <a:rPr lang="en-US" sz="2200" b="1" dirty="0"/>
              <a:t>contributes to an interpretation of the work as a whole. Do not merely summarize the plot.</a:t>
            </a:r>
          </a:p>
        </p:txBody>
      </p:sp>
      <p:sp>
        <p:nvSpPr>
          <p:cNvPr id="81" name="Rectangle 80">
            <a:extLst>
              <a:ext uri="{FF2B5EF4-FFF2-40B4-BE49-F238E27FC236}">
                <a16:creationId xmlns:a16="http://schemas.microsoft.com/office/drawing/2014/main" id="{3873B707-463F-40B0-8227-E8CC6C67EB2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4265676" y="6355073"/>
            <a:ext cx="4505706" cy="4571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962847426"/>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64F519EA-836C-4E21-87EE-CE7AB018636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1714"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Rectangle 73">
            <a:extLst>
              <a:ext uri="{FF2B5EF4-FFF2-40B4-BE49-F238E27FC236}">
                <a16:creationId xmlns:a16="http://schemas.microsoft.com/office/drawing/2014/main" id="{E3E51905-F374-4E1A-97CF-B741584B74D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4526280"/>
            <a:ext cx="3337098" cy="23317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a:extLst>
              <a:ext uri="{FF2B5EF4-FFF2-40B4-BE49-F238E27FC236}">
                <a16:creationId xmlns:a16="http://schemas.microsoft.com/office/drawing/2014/main" id="{A210685A-6235-45A7-850D-A6F555466EF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212530" y="702944"/>
            <a:ext cx="4026994" cy="5586984"/>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82" name="Rectangle 2"/>
          <p:cNvSpPr>
            <a:spLocks noGrp="1" noChangeArrowheads="1"/>
          </p:cNvSpPr>
          <p:nvPr>
            <p:ph type="title"/>
          </p:nvPr>
        </p:nvSpPr>
        <p:spPr>
          <a:xfrm>
            <a:off x="762603" y="1345958"/>
            <a:ext cx="3144897" cy="4166085"/>
          </a:xfrm>
        </p:spPr>
        <p:txBody>
          <a:bodyPr>
            <a:normAutofit/>
          </a:bodyPr>
          <a:lstStyle/>
          <a:p>
            <a:r>
              <a:rPr lang="en-US" sz="4000"/>
              <a:t>Free-Response Question 3:</a:t>
            </a:r>
            <a:br>
              <a:rPr lang="en-US" sz="4000"/>
            </a:br>
            <a:r>
              <a:rPr lang="en-US" sz="4000"/>
              <a:t>LITERARY ARGUMENT</a:t>
            </a:r>
          </a:p>
        </p:txBody>
      </p:sp>
      <p:grpSp>
        <p:nvGrpSpPr>
          <p:cNvPr id="78" name="Group 77">
            <a:extLst>
              <a:ext uri="{FF2B5EF4-FFF2-40B4-BE49-F238E27FC236}">
                <a16:creationId xmlns:a16="http://schemas.microsoft.com/office/drawing/2014/main" id="{C833A70A-9722-46F0-A5EB-C72F78747079}"/>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1147" y="3048506"/>
            <a:ext cx="472714" cy="765242"/>
            <a:chOff x="45711" y="3048506"/>
            <a:chExt cx="630289" cy="765242"/>
          </a:xfrm>
        </p:grpSpPr>
        <p:sp>
          <p:nvSpPr>
            <p:cNvPr id="79" name="Rectangle 2">
              <a:extLst>
                <a:ext uri="{FF2B5EF4-FFF2-40B4-BE49-F238E27FC236}">
                  <a16:creationId xmlns:a16="http://schemas.microsoft.com/office/drawing/2014/main" id="{0E424FCE-3213-4BEE-A1E8-B7E8AEA5A2C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59">
              <a:extLst>
                <a:ext uri="{FF2B5EF4-FFF2-40B4-BE49-F238E27FC236}">
                  <a16:creationId xmlns:a16="http://schemas.microsoft.com/office/drawing/2014/main" id="{5EE95433-383A-45BD-BFCA-833B8F0AE4B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62">
              <a:extLst>
                <a:ext uri="{FF2B5EF4-FFF2-40B4-BE49-F238E27FC236}">
                  <a16:creationId xmlns:a16="http://schemas.microsoft.com/office/drawing/2014/main" id="{2EEA944D-C4D5-48D7-804D-86BE8AFC86A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64">
              <a:extLst>
                <a:ext uri="{FF2B5EF4-FFF2-40B4-BE49-F238E27FC236}">
                  <a16:creationId xmlns:a16="http://schemas.microsoft.com/office/drawing/2014/main" id="{F3FCE305-3F55-48BF-8549-01E0364C865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66">
              <a:extLst>
                <a:ext uri="{FF2B5EF4-FFF2-40B4-BE49-F238E27FC236}">
                  <a16:creationId xmlns:a16="http://schemas.microsoft.com/office/drawing/2014/main" id="{23D7F518-6C41-4C3F-9060-C9FE0B1D4CC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4" name="Rectangle 2">
              <a:extLst>
                <a:ext uri="{FF2B5EF4-FFF2-40B4-BE49-F238E27FC236}">
                  <a16:creationId xmlns:a16="http://schemas.microsoft.com/office/drawing/2014/main" id="{3B93E94B-19C7-49C9-A135-582F72B1A2A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59">
              <a:extLst>
                <a:ext uri="{FF2B5EF4-FFF2-40B4-BE49-F238E27FC236}">
                  <a16:creationId xmlns:a16="http://schemas.microsoft.com/office/drawing/2014/main" id="{FEF28287-3D78-44FC-8C53-70755EAF6F5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62">
              <a:extLst>
                <a:ext uri="{FF2B5EF4-FFF2-40B4-BE49-F238E27FC236}">
                  <a16:creationId xmlns:a16="http://schemas.microsoft.com/office/drawing/2014/main" id="{2E8ECBA7-D5B5-48AD-9108-4EB4FB5AAF2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Rectangle 64">
              <a:extLst>
                <a:ext uri="{FF2B5EF4-FFF2-40B4-BE49-F238E27FC236}">
                  <a16:creationId xmlns:a16="http://schemas.microsoft.com/office/drawing/2014/main" id="{69CDB17F-9370-4BDB-AF7D-0C10664AF31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66">
              <a:extLst>
                <a:ext uri="{FF2B5EF4-FFF2-40B4-BE49-F238E27FC236}">
                  <a16:creationId xmlns:a16="http://schemas.microsoft.com/office/drawing/2014/main" id="{65D03FDE-4254-4CCB-ACA1-CCF9ED99A19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2">
              <a:extLst>
                <a:ext uri="{FF2B5EF4-FFF2-40B4-BE49-F238E27FC236}">
                  <a16:creationId xmlns:a16="http://schemas.microsoft.com/office/drawing/2014/main" id="{406E5C16-E87A-48D6-808A-4E99A9FA2AA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0" name="Rectangle 59">
              <a:extLst>
                <a:ext uri="{FF2B5EF4-FFF2-40B4-BE49-F238E27FC236}">
                  <a16:creationId xmlns:a16="http://schemas.microsoft.com/office/drawing/2014/main" id="{DD6696B0-7715-471B-835A-DA4F6E0B540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1" name="Rectangle 62">
              <a:extLst>
                <a:ext uri="{FF2B5EF4-FFF2-40B4-BE49-F238E27FC236}">
                  <a16:creationId xmlns:a16="http://schemas.microsoft.com/office/drawing/2014/main" id="{7B7BE224-1A69-42AA-9C1C-29ADE08B27A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2" name="Rectangle 64">
              <a:extLst>
                <a:ext uri="{FF2B5EF4-FFF2-40B4-BE49-F238E27FC236}">
                  <a16:creationId xmlns:a16="http://schemas.microsoft.com/office/drawing/2014/main" id="{F4CBB296-B6FF-43BA-A2F1-471A7D6A322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3" name="Rectangle 66">
              <a:extLst>
                <a:ext uri="{FF2B5EF4-FFF2-40B4-BE49-F238E27FC236}">
                  <a16:creationId xmlns:a16="http://schemas.microsoft.com/office/drawing/2014/main" id="{7B9B8F5E-97B1-4CC6-A25F-0406AF9F802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4" name="Rectangle 2">
              <a:extLst>
                <a:ext uri="{FF2B5EF4-FFF2-40B4-BE49-F238E27FC236}">
                  <a16:creationId xmlns:a16="http://schemas.microsoft.com/office/drawing/2014/main" id="{9EB4DAA2-343C-4239-A2B2-D2412770B58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Rectangle 59">
              <a:extLst>
                <a:ext uri="{FF2B5EF4-FFF2-40B4-BE49-F238E27FC236}">
                  <a16:creationId xmlns:a16="http://schemas.microsoft.com/office/drawing/2014/main" id="{8D6B2AAD-8F5E-4D57-B2E6-7DBB7953C64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Rectangle 62">
              <a:extLst>
                <a:ext uri="{FF2B5EF4-FFF2-40B4-BE49-F238E27FC236}">
                  <a16:creationId xmlns:a16="http://schemas.microsoft.com/office/drawing/2014/main" id="{9CE95F93-6BC5-4616-9F8D-B941B4B8F18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Rectangle 64">
              <a:extLst>
                <a:ext uri="{FF2B5EF4-FFF2-40B4-BE49-F238E27FC236}">
                  <a16:creationId xmlns:a16="http://schemas.microsoft.com/office/drawing/2014/main" id="{A8C3D8DE-DC76-487C-8C2A-7684D5C9ED8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Rectangle 66">
              <a:extLst>
                <a:ext uri="{FF2B5EF4-FFF2-40B4-BE49-F238E27FC236}">
                  <a16:creationId xmlns:a16="http://schemas.microsoft.com/office/drawing/2014/main" id="{56088CB5-E2A8-49A4-8AB5-6D5463E0375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Rectangle 2">
              <a:extLst>
                <a:ext uri="{FF2B5EF4-FFF2-40B4-BE49-F238E27FC236}">
                  <a16:creationId xmlns:a16="http://schemas.microsoft.com/office/drawing/2014/main" id="{372F50F8-8B88-48EF-B21C-B5B26426218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Rectangle 59">
              <a:extLst>
                <a:ext uri="{FF2B5EF4-FFF2-40B4-BE49-F238E27FC236}">
                  <a16:creationId xmlns:a16="http://schemas.microsoft.com/office/drawing/2014/main" id="{37008499-DF9A-4230-BE00-35B862316EB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62">
              <a:extLst>
                <a:ext uri="{FF2B5EF4-FFF2-40B4-BE49-F238E27FC236}">
                  <a16:creationId xmlns:a16="http://schemas.microsoft.com/office/drawing/2014/main" id="{BCEE48F0-E436-451D-A5FE-0D818D19E87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64">
              <a:extLst>
                <a:ext uri="{FF2B5EF4-FFF2-40B4-BE49-F238E27FC236}">
                  <a16:creationId xmlns:a16="http://schemas.microsoft.com/office/drawing/2014/main" id="{6852656E-1E8F-41F9-900D-8E8CC1B2B913}"/>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3" name="Rectangle 66">
              <a:extLst>
                <a:ext uri="{FF2B5EF4-FFF2-40B4-BE49-F238E27FC236}">
                  <a16:creationId xmlns:a16="http://schemas.microsoft.com/office/drawing/2014/main" id="{489DA605-39DD-45FD-9796-12A36B23B19E}"/>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0483" name="Rectangle 3"/>
          <p:cNvSpPr>
            <a:spLocks noGrp="1" noChangeArrowheads="1"/>
          </p:cNvSpPr>
          <p:nvPr>
            <p:ph idx="1"/>
          </p:nvPr>
        </p:nvSpPr>
        <p:spPr>
          <a:xfrm>
            <a:off x="4452054" y="750307"/>
            <a:ext cx="4247241" cy="5726693"/>
          </a:xfrm>
        </p:spPr>
        <p:txBody>
          <a:bodyPr anchor="ctr">
            <a:normAutofit/>
          </a:bodyPr>
          <a:lstStyle/>
          <a:p>
            <a:pPr marL="0" indent="0">
              <a:buNone/>
            </a:pPr>
            <a:r>
              <a:rPr lang="en-US" sz="1900" dirty="0"/>
              <a:t>Stable Prompt Wording Example:</a:t>
            </a:r>
          </a:p>
          <a:p>
            <a:pPr marL="400050" lvl="1" indent="0">
              <a:buNone/>
            </a:pPr>
            <a:r>
              <a:rPr lang="en-US" sz="2200" i="1" dirty="0"/>
              <a:t>Many works of literature feature characters who have been given a literal or figurative gift. The gift may be an object, or it may be a quality such as uncommon beauty, significant social position, great mental or imaginative faculties, or extraordinary physical powers. Yet this gift is often also a burden or a handicap.</a:t>
            </a:r>
            <a:br>
              <a:rPr lang="en-US" sz="2200" i="1" dirty="0"/>
            </a:br>
            <a:r>
              <a:rPr lang="en-US" sz="2200" dirty="0"/>
              <a:t>The text in italics will vary by question, while the remainder of the prompt will be consistently used in all Literary Argument essay questions.</a:t>
            </a:r>
          </a:p>
          <a:p>
            <a:pPr marL="400050" lvl="1" indent="0">
              <a:buNone/>
            </a:pPr>
            <a:endParaRPr lang="en-US" sz="1900" dirty="0"/>
          </a:p>
          <a:p>
            <a:pPr marL="0" indent="0">
              <a:buNone/>
            </a:pPr>
            <a:endParaRPr lang="en-US" sz="1900" dirty="0"/>
          </a:p>
        </p:txBody>
      </p:sp>
    </p:spTree>
    <p:extLst>
      <p:ext uri="{BB962C8B-B14F-4D97-AF65-F5344CB8AC3E}">
        <p14:creationId xmlns:p14="http://schemas.microsoft.com/office/powerpoint/2010/main" val="958629139"/>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0485" name="Rectangle 71">
            <a:extLst>
              <a:ext uri="{FF2B5EF4-FFF2-40B4-BE49-F238E27FC236}">
                <a16:creationId xmlns:a16="http://schemas.microsoft.com/office/drawing/2014/main" id="{64F519EA-836C-4E21-87EE-CE7AB018636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1714"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86" name="Rectangle 73">
            <a:extLst>
              <a:ext uri="{FF2B5EF4-FFF2-40B4-BE49-F238E27FC236}">
                <a16:creationId xmlns:a16="http://schemas.microsoft.com/office/drawing/2014/main" id="{E3E51905-F374-4E1A-97CF-B741584B74D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4526280"/>
            <a:ext cx="3337098" cy="23317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87" name="Rectangle 75">
            <a:extLst>
              <a:ext uri="{FF2B5EF4-FFF2-40B4-BE49-F238E27FC236}">
                <a16:creationId xmlns:a16="http://schemas.microsoft.com/office/drawing/2014/main" id="{A210685A-6235-45A7-850D-A6F555466EF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212530" y="702944"/>
            <a:ext cx="4026994" cy="5586984"/>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82" name="Rectangle 2"/>
          <p:cNvSpPr>
            <a:spLocks noGrp="1" noChangeArrowheads="1"/>
          </p:cNvSpPr>
          <p:nvPr>
            <p:ph type="title"/>
          </p:nvPr>
        </p:nvSpPr>
        <p:spPr>
          <a:xfrm>
            <a:off x="762603" y="1345958"/>
            <a:ext cx="3144897" cy="4166085"/>
          </a:xfrm>
        </p:spPr>
        <p:txBody>
          <a:bodyPr>
            <a:normAutofit/>
          </a:bodyPr>
          <a:lstStyle/>
          <a:p>
            <a:r>
              <a:rPr lang="en-US" sz="4000"/>
              <a:t>Free-Response Question 3:</a:t>
            </a:r>
            <a:br>
              <a:rPr lang="en-US" sz="4000"/>
            </a:br>
            <a:r>
              <a:rPr lang="en-US" sz="4000"/>
              <a:t>LITERARY ARGUMENT</a:t>
            </a:r>
          </a:p>
        </p:txBody>
      </p:sp>
      <p:grpSp>
        <p:nvGrpSpPr>
          <p:cNvPr id="20488" name="Group 77">
            <a:extLst>
              <a:ext uri="{FF2B5EF4-FFF2-40B4-BE49-F238E27FC236}">
                <a16:creationId xmlns:a16="http://schemas.microsoft.com/office/drawing/2014/main" id="{C833A70A-9722-46F0-A5EB-C72F78747079}"/>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41147" y="3048506"/>
            <a:ext cx="472714" cy="765242"/>
            <a:chOff x="45711" y="3048506"/>
            <a:chExt cx="630289" cy="765242"/>
          </a:xfrm>
        </p:grpSpPr>
        <p:sp>
          <p:nvSpPr>
            <p:cNvPr id="79" name="Rectangle 2">
              <a:extLst>
                <a:ext uri="{FF2B5EF4-FFF2-40B4-BE49-F238E27FC236}">
                  <a16:creationId xmlns:a16="http://schemas.microsoft.com/office/drawing/2014/main" id="{0E424FCE-3213-4BEE-A1E8-B7E8AEA5A2C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89" name="Rectangle 59">
              <a:extLst>
                <a:ext uri="{FF2B5EF4-FFF2-40B4-BE49-F238E27FC236}">
                  <a16:creationId xmlns:a16="http://schemas.microsoft.com/office/drawing/2014/main" id="{5EE95433-383A-45BD-BFCA-833B8F0AE4B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0" name="Rectangle 62">
              <a:extLst>
                <a:ext uri="{FF2B5EF4-FFF2-40B4-BE49-F238E27FC236}">
                  <a16:creationId xmlns:a16="http://schemas.microsoft.com/office/drawing/2014/main" id="{2EEA944D-C4D5-48D7-804D-86BE8AFC86A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1" name="Rectangle 64">
              <a:extLst>
                <a:ext uri="{FF2B5EF4-FFF2-40B4-BE49-F238E27FC236}">
                  <a16:creationId xmlns:a16="http://schemas.microsoft.com/office/drawing/2014/main" id="{F3FCE305-3F55-48BF-8549-01E0364C865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2" name="Rectangle 66">
              <a:extLst>
                <a:ext uri="{FF2B5EF4-FFF2-40B4-BE49-F238E27FC236}">
                  <a16:creationId xmlns:a16="http://schemas.microsoft.com/office/drawing/2014/main" id="{23D7F518-6C41-4C3F-9060-C9FE0B1D4CC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614166"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3" name="Rectangle 2">
              <a:extLst>
                <a:ext uri="{FF2B5EF4-FFF2-40B4-BE49-F238E27FC236}">
                  <a16:creationId xmlns:a16="http://schemas.microsoft.com/office/drawing/2014/main" id="{3B93E94B-19C7-49C9-A135-582F72B1A2A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4" name="Rectangle 59">
              <a:extLst>
                <a:ext uri="{FF2B5EF4-FFF2-40B4-BE49-F238E27FC236}">
                  <a16:creationId xmlns:a16="http://schemas.microsoft.com/office/drawing/2014/main" id="{FEF28287-3D78-44FC-8C53-70755EAF6F5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5" name="Rectangle 62">
              <a:extLst>
                <a:ext uri="{FF2B5EF4-FFF2-40B4-BE49-F238E27FC236}">
                  <a16:creationId xmlns:a16="http://schemas.microsoft.com/office/drawing/2014/main" id="{2E8ECBA7-D5B5-48AD-9108-4EB4FB5AAF2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6" name="Rectangle 64">
              <a:extLst>
                <a:ext uri="{FF2B5EF4-FFF2-40B4-BE49-F238E27FC236}">
                  <a16:creationId xmlns:a16="http://schemas.microsoft.com/office/drawing/2014/main" id="{69CDB17F-9370-4BDB-AF7D-0C10664AF31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7" name="Rectangle 66">
              <a:extLst>
                <a:ext uri="{FF2B5EF4-FFF2-40B4-BE49-F238E27FC236}">
                  <a16:creationId xmlns:a16="http://schemas.microsoft.com/office/drawing/2014/main" id="{65D03FDE-4254-4CCB-ACA1-CCF9ED99A19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72053"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8" name="Rectangle 2">
              <a:extLst>
                <a:ext uri="{FF2B5EF4-FFF2-40B4-BE49-F238E27FC236}">
                  <a16:creationId xmlns:a16="http://schemas.microsoft.com/office/drawing/2014/main" id="{406E5C16-E87A-48D6-808A-4E99A9FA2AA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99" name="Rectangle 59">
              <a:extLst>
                <a:ext uri="{FF2B5EF4-FFF2-40B4-BE49-F238E27FC236}">
                  <a16:creationId xmlns:a16="http://schemas.microsoft.com/office/drawing/2014/main" id="{DD6696B0-7715-471B-835A-DA4F6E0B540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0" name="Rectangle 62">
              <a:extLst>
                <a:ext uri="{FF2B5EF4-FFF2-40B4-BE49-F238E27FC236}">
                  <a16:creationId xmlns:a16="http://schemas.microsoft.com/office/drawing/2014/main" id="{7B7BE224-1A69-42AA-9C1C-29ADE08B27A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1" name="Rectangle 64">
              <a:extLst>
                <a:ext uri="{FF2B5EF4-FFF2-40B4-BE49-F238E27FC236}">
                  <a16:creationId xmlns:a16="http://schemas.microsoft.com/office/drawing/2014/main" id="{F4CBB296-B6FF-43BA-A2F1-471A7D6A322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2" name="Rectangle 66">
              <a:extLst>
                <a:ext uri="{FF2B5EF4-FFF2-40B4-BE49-F238E27FC236}">
                  <a16:creationId xmlns:a16="http://schemas.microsoft.com/office/drawing/2014/main" id="{7B9B8F5E-97B1-4CC6-A25F-0406AF9F802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29939"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3" name="Rectangle 2">
              <a:extLst>
                <a:ext uri="{FF2B5EF4-FFF2-40B4-BE49-F238E27FC236}">
                  <a16:creationId xmlns:a16="http://schemas.microsoft.com/office/drawing/2014/main" id="{9EB4DAA2-343C-4239-A2B2-D2412770B58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4" name="Rectangle 59">
              <a:extLst>
                <a:ext uri="{FF2B5EF4-FFF2-40B4-BE49-F238E27FC236}">
                  <a16:creationId xmlns:a16="http://schemas.microsoft.com/office/drawing/2014/main" id="{8D6B2AAD-8F5E-4D57-B2E6-7DBB7953C64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5" name="Rectangle 62">
              <a:extLst>
                <a:ext uri="{FF2B5EF4-FFF2-40B4-BE49-F238E27FC236}">
                  <a16:creationId xmlns:a16="http://schemas.microsoft.com/office/drawing/2014/main" id="{9CE95F93-6BC5-4616-9F8D-B941B4B8F18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6" name="Rectangle 64">
              <a:extLst>
                <a:ext uri="{FF2B5EF4-FFF2-40B4-BE49-F238E27FC236}">
                  <a16:creationId xmlns:a16="http://schemas.microsoft.com/office/drawing/2014/main" id="{A8C3D8DE-DC76-487C-8C2A-7684D5C9ED8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7" name="Rectangle 66">
              <a:extLst>
                <a:ext uri="{FF2B5EF4-FFF2-40B4-BE49-F238E27FC236}">
                  <a16:creationId xmlns:a16="http://schemas.microsoft.com/office/drawing/2014/main" id="{56088CB5-E2A8-49A4-8AB5-6D5463E0375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87825"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8" name="Rectangle 2">
              <a:extLst>
                <a:ext uri="{FF2B5EF4-FFF2-40B4-BE49-F238E27FC236}">
                  <a16:creationId xmlns:a16="http://schemas.microsoft.com/office/drawing/2014/main" id="{372F50F8-8B88-48EF-B21C-B5B26426218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048506"/>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509" name="Rectangle 59">
              <a:extLst>
                <a:ext uri="{FF2B5EF4-FFF2-40B4-BE49-F238E27FC236}">
                  <a16:creationId xmlns:a16="http://schemas.microsoft.com/office/drawing/2014/main" id="{37008499-DF9A-4230-BE00-35B862316EB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225010"/>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62">
              <a:extLst>
                <a:ext uri="{FF2B5EF4-FFF2-40B4-BE49-F238E27FC236}">
                  <a16:creationId xmlns:a16="http://schemas.microsoft.com/office/drawing/2014/main" id="{BCEE48F0-E436-451D-A5FE-0D818D19E87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401514"/>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64">
              <a:extLst>
                <a:ext uri="{FF2B5EF4-FFF2-40B4-BE49-F238E27FC236}">
                  <a16:creationId xmlns:a16="http://schemas.microsoft.com/office/drawing/2014/main" id="{6852656E-1E8F-41F9-900D-8E8CC1B2B913}"/>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578017"/>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3" name="Rectangle 66">
              <a:extLst>
                <a:ext uri="{FF2B5EF4-FFF2-40B4-BE49-F238E27FC236}">
                  <a16:creationId xmlns:a16="http://schemas.microsoft.com/office/drawing/2014/main" id="{489DA605-39DD-45FD-9796-12A36B23B19E}"/>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45711" y="3754521"/>
              <a:ext cx="61834" cy="59227"/>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0483" name="Rectangle 3"/>
          <p:cNvSpPr>
            <a:spLocks noGrp="1" noChangeArrowheads="1"/>
          </p:cNvSpPr>
          <p:nvPr>
            <p:ph idx="1"/>
          </p:nvPr>
        </p:nvSpPr>
        <p:spPr>
          <a:xfrm>
            <a:off x="4452054" y="304800"/>
            <a:ext cx="4247241" cy="6324599"/>
          </a:xfrm>
        </p:spPr>
        <p:txBody>
          <a:bodyPr anchor="ctr">
            <a:normAutofit/>
          </a:bodyPr>
          <a:lstStyle/>
          <a:p>
            <a:pPr marL="0" indent="0">
              <a:buNone/>
            </a:pPr>
            <a:r>
              <a:rPr lang="en-US" sz="1900" dirty="0"/>
              <a:t>Stable Prompt Wording Continued:</a:t>
            </a:r>
          </a:p>
          <a:p>
            <a:pPr marL="400050" lvl="1" indent="0">
              <a:buNone/>
            </a:pPr>
            <a:r>
              <a:rPr lang="en-US" sz="2200" b="1" dirty="0">
                <a:solidFill>
                  <a:srgbClr val="C00000"/>
                </a:solidFill>
              </a:rPr>
              <a:t>Either from your own reading or from the list below, choose a work of fiction in which </a:t>
            </a:r>
            <a:r>
              <a:rPr lang="en-US" sz="2200" i="1" dirty="0"/>
              <a:t>a character has been given a gift that is both an advantage and a problem</a:t>
            </a:r>
            <a:r>
              <a:rPr lang="en-US" sz="2200" dirty="0"/>
              <a:t>. </a:t>
            </a:r>
            <a:r>
              <a:rPr lang="en-US" sz="2200" b="1" dirty="0">
                <a:solidFill>
                  <a:srgbClr val="C00000"/>
                </a:solidFill>
              </a:rPr>
              <a:t>Then, in a well-written essay, analyze how </a:t>
            </a:r>
            <a:r>
              <a:rPr lang="en-US" sz="2200" dirty="0"/>
              <a:t>the gift and its complex nature </a:t>
            </a:r>
            <a:r>
              <a:rPr lang="en-US" sz="2200" b="1" dirty="0">
                <a:solidFill>
                  <a:srgbClr val="C00000"/>
                </a:solidFill>
              </a:rPr>
              <a:t>contribute to an interpretation of the work as a whole. Do not merely summarize the plot.</a:t>
            </a:r>
          </a:p>
          <a:p>
            <a:pPr marL="400050" lvl="1" indent="0">
              <a:buNone/>
            </a:pPr>
            <a:r>
              <a:rPr lang="en-US" sz="2200" dirty="0"/>
              <a:t>The text in italics will vary by question, while the remainder of the prompt will be consistently used in all Literary Argument essay questions. </a:t>
            </a:r>
          </a:p>
        </p:txBody>
      </p:sp>
    </p:spTree>
    <p:extLst>
      <p:ext uri="{BB962C8B-B14F-4D97-AF65-F5344CB8AC3E}">
        <p14:creationId xmlns:p14="http://schemas.microsoft.com/office/powerpoint/2010/main" val="3459971317"/>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 name="Rectangle 70">
            <a:extLst>
              <a:ext uri="{FF2B5EF4-FFF2-40B4-BE49-F238E27FC236}">
                <a16:creationId xmlns:a16="http://schemas.microsoft.com/office/drawing/2014/main" id="{23962611-DFD5-4092-AAFD-559E3DFCE2C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56616" y="0"/>
            <a:ext cx="8182719" cy="6858000"/>
          </a:xfrm>
          <a:prstGeom prst="rect">
            <a:avLst/>
          </a:prstGeom>
          <a:gradFill>
            <a:gsLst>
              <a:gs pos="0">
                <a:schemeClr val="accent1">
                  <a:lumMod val="90000"/>
                </a:schemeClr>
              </a:gs>
              <a:gs pos="25000">
                <a:schemeClr val="accent1">
                  <a:lumMod val="90000"/>
                </a:schemeClr>
              </a:gs>
              <a:gs pos="94000">
                <a:schemeClr val="bg2">
                  <a:lumMod val="25000"/>
                </a:schemeClr>
              </a:gs>
              <a:gs pos="100000">
                <a:schemeClr val="bg2">
                  <a:lumMod val="25000"/>
                </a:schemeClr>
              </a:gs>
            </a:gsLst>
            <a:lin ang="4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73" name="Picture 72">
            <a:extLst>
              <a:ext uri="{FF2B5EF4-FFF2-40B4-BE49-F238E27FC236}">
                <a16:creationId xmlns:a16="http://schemas.microsoft.com/office/drawing/2014/main" id="{2270F1FA-0425-408F-9861-80BF5AFB276D}"/>
              </a:ext>
              <a:ext uri="{C183D7F6-B498-43B3-948B-1728B52AA6E4}">
                <adec:decorative xmlns:adec="http://schemas.microsoft.com/office/drawing/2017/decorative" val="1"/>
              </a:ext>
            </a:extLst>
          </p:cNvPr>
          <p:cNvPicPr>
            <a:picLocks noGrp="1" noRot="1" noChangeAspect="1" noMove="1" noResize="1" noEditPoints="1" noAdjustHandles="1" noChangeArrowheads="1" noChangeShapeType="1" noCrop="1"/>
          </p:cNvPicPr>
          <p:nvPr>
            <p:extLst>
              <p:ext uri="{386F3935-93C4-4BCD-93E2-E3B085C9AB24}">
                <p16:designElem xmlns:p16="http://schemas.microsoft.com/office/powerpoint/2015/main" val="1"/>
              </p:ext>
            </p:extLst>
          </p:nvPr>
        </p:nvPicPr>
        <p:blipFill>
          <a:blip r:embed="rId2">
            <a:extLst>
              <a:ext uri="{28A0092B-C50C-407E-A947-70E740481C1C}">
                <a14:useLocalDpi xmlns:a14="http://schemas.microsoft.com/office/drawing/2010/main" val="0"/>
              </a:ext>
            </a:extLst>
          </a:blip>
          <a:stretch>
            <a:fillRect/>
          </a:stretch>
        </p:blipFill>
        <p:spPr>
          <a:xfrm>
            <a:off x="0" y="0"/>
            <a:ext cx="9144000" cy="6858000"/>
          </a:xfrm>
          <a:prstGeom prst="rect">
            <a:avLst/>
          </a:prstGeom>
        </p:spPr>
      </p:pic>
      <p:sp>
        <p:nvSpPr>
          <p:cNvPr id="9218" name="Rectangle 2"/>
          <p:cNvSpPr>
            <a:spLocks noGrp="1" noChangeArrowheads="1"/>
          </p:cNvSpPr>
          <p:nvPr>
            <p:ph type="ctrTitle"/>
          </p:nvPr>
        </p:nvSpPr>
        <p:spPr>
          <a:xfrm>
            <a:off x="2057400" y="685800"/>
            <a:ext cx="5029200" cy="4114799"/>
          </a:xfrm>
        </p:spPr>
        <p:txBody>
          <a:bodyPr>
            <a:normAutofit/>
          </a:bodyPr>
          <a:lstStyle/>
          <a:p>
            <a:r>
              <a:rPr lang="en-US" sz="3100" dirty="0">
                <a:solidFill>
                  <a:srgbClr val="FFFFFF"/>
                </a:solidFill>
              </a:rPr>
              <a:t>AP Literature &amp; Composition</a:t>
            </a:r>
            <a:br>
              <a:rPr lang="en-US" sz="3100" dirty="0">
                <a:solidFill>
                  <a:srgbClr val="FFFFFF"/>
                </a:solidFill>
              </a:rPr>
            </a:br>
            <a:r>
              <a:rPr lang="en-US" sz="4800" dirty="0">
                <a:solidFill>
                  <a:srgbClr val="FFFFFF"/>
                </a:solidFill>
              </a:rPr>
              <a:t>Section II:</a:t>
            </a:r>
            <a:br>
              <a:rPr lang="en-US" sz="4800" dirty="0">
                <a:solidFill>
                  <a:srgbClr val="FFFFFF"/>
                </a:solidFill>
              </a:rPr>
            </a:br>
            <a:r>
              <a:rPr lang="en-US" sz="4800" b="1" dirty="0">
                <a:solidFill>
                  <a:srgbClr val="FFFFFF"/>
                </a:solidFill>
                <a:latin typeface="+mn-lt"/>
              </a:rPr>
              <a:t>Free Response Questions</a:t>
            </a:r>
          </a:p>
        </p:txBody>
      </p:sp>
      <p:sp>
        <p:nvSpPr>
          <p:cNvPr id="5" name="Subtitle 4">
            <a:extLst>
              <a:ext uri="{FF2B5EF4-FFF2-40B4-BE49-F238E27FC236}">
                <a16:creationId xmlns:a16="http://schemas.microsoft.com/office/drawing/2014/main" id="{4490637F-94DD-4E6B-ADFB-59ADFB791AD4}"/>
              </a:ext>
            </a:extLst>
          </p:cNvPr>
          <p:cNvSpPr>
            <a:spLocks noGrp="1"/>
          </p:cNvSpPr>
          <p:nvPr>
            <p:ph type="subTitle" idx="1"/>
          </p:nvPr>
        </p:nvSpPr>
        <p:spPr>
          <a:xfrm>
            <a:off x="2284026" y="4074718"/>
            <a:ext cx="4578895" cy="682079"/>
          </a:xfrm>
        </p:spPr>
        <p:txBody>
          <a:bodyPr>
            <a:normAutofit/>
          </a:bodyPr>
          <a:lstStyle/>
          <a:p>
            <a:endParaRPr lang="en-US" dirty="0">
              <a:solidFill>
                <a:srgbClr val="FFFFFF"/>
              </a:solidFill>
            </a:endParaRPr>
          </a:p>
        </p:txBody>
      </p:sp>
      <p:sp>
        <p:nvSpPr>
          <p:cNvPr id="3" name="TextBox 2"/>
          <p:cNvSpPr txBox="1"/>
          <p:nvPr/>
        </p:nvSpPr>
        <p:spPr>
          <a:xfrm>
            <a:off x="1397000" y="6658429"/>
            <a:ext cx="184666" cy="461665"/>
          </a:xfrm>
          <a:prstGeom prst="rect">
            <a:avLst/>
          </a:prstGeom>
          <a:noFill/>
        </p:spPr>
        <p:txBody>
          <a:bodyPr wrap="none" rtlCol="0">
            <a:spAutoFit/>
          </a:bodyPr>
          <a:lstStyle/>
          <a:p>
            <a:endParaRPr lang="en-US" dirty="0"/>
          </a:p>
        </p:txBody>
      </p:sp>
    </p:spTree>
    <p:extLst>
      <p:ext uri="{BB962C8B-B14F-4D97-AF65-F5344CB8AC3E}">
        <p14:creationId xmlns:p14="http://schemas.microsoft.com/office/powerpoint/2010/main" val="2829867610"/>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BB18E12-11D4-4C33-AA18-EA8FFD827CAD}"/>
              </a:ext>
            </a:extLst>
          </p:cNvPr>
          <p:cNvSpPr>
            <a:spLocks noGrp="1"/>
          </p:cNvSpPr>
          <p:nvPr>
            <p:ph type="dt" sz="half" idx="10"/>
          </p:nvPr>
        </p:nvSpPr>
        <p:spPr/>
        <p:txBody>
          <a:bodyPr/>
          <a:lstStyle/>
          <a:p>
            <a:fld id="{8A5A2112-1115-4391-A24A-BF495B9FF597}" type="datetime1">
              <a:rPr lang="en-US" smtClean="0"/>
              <a:pPr/>
              <a:t>5/27/2020</a:t>
            </a:fld>
            <a:endParaRPr lang="en-US"/>
          </a:p>
        </p:txBody>
      </p:sp>
      <p:sp>
        <p:nvSpPr>
          <p:cNvPr id="3" name="Footer Placeholder 2">
            <a:extLst>
              <a:ext uri="{FF2B5EF4-FFF2-40B4-BE49-F238E27FC236}">
                <a16:creationId xmlns:a16="http://schemas.microsoft.com/office/drawing/2014/main" id="{FF16D66A-8EB8-4C35-BED1-D6427B78ED58}"/>
              </a:ext>
            </a:extLst>
          </p:cNvPr>
          <p:cNvSpPr>
            <a:spLocks noGrp="1"/>
          </p:cNvSpPr>
          <p:nvPr>
            <p:ph type="ftr" sz="quarter" idx="11"/>
          </p:nvPr>
        </p:nvSpPr>
        <p:spPr/>
        <p:txBody>
          <a:bodyPr/>
          <a:lstStyle/>
          <a:p>
            <a:r>
              <a:rPr lang="en-US"/>
              <a:t>English II</a:t>
            </a:r>
          </a:p>
        </p:txBody>
      </p:sp>
      <p:sp>
        <p:nvSpPr>
          <p:cNvPr id="4" name="Slide Number Placeholder 3">
            <a:extLst>
              <a:ext uri="{FF2B5EF4-FFF2-40B4-BE49-F238E27FC236}">
                <a16:creationId xmlns:a16="http://schemas.microsoft.com/office/drawing/2014/main" id="{B8BC3EF8-093D-406B-85A4-CBF881EF42D4}"/>
              </a:ext>
            </a:extLst>
          </p:cNvPr>
          <p:cNvSpPr>
            <a:spLocks noGrp="1"/>
          </p:cNvSpPr>
          <p:nvPr>
            <p:ph type="sldNum" sz="quarter" idx="12"/>
          </p:nvPr>
        </p:nvSpPr>
        <p:spPr/>
        <p:txBody>
          <a:bodyPr/>
          <a:lstStyle/>
          <a:p>
            <a:r>
              <a:rPr lang="en-US"/>
              <a:t>Page </a:t>
            </a:r>
            <a:fld id="{57E987F4-20F3-4640-90D9-BD7ECEE8DFDD}" type="slidenum">
              <a:rPr lang="en-US" smtClean="0"/>
              <a:pPr/>
              <a:t>18</a:t>
            </a:fld>
            <a:endParaRPr lang="en-US"/>
          </a:p>
        </p:txBody>
      </p:sp>
      <p:sp>
        <p:nvSpPr>
          <p:cNvPr id="5" name="Rectangle 4">
            <a:extLst>
              <a:ext uri="{FF2B5EF4-FFF2-40B4-BE49-F238E27FC236}">
                <a16:creationId xmlns:a16="http://schemas.microsoft.com/office/drawing/2014/main" id="{D2BD2A74-8DCA-45F8-A0A2-3225B63ABF0A}"/>
              </a:ext>
            </a:extLst>
          </p:cNvPr>
          <p:cNvSpPr/>
          <p:nvPr/>
        </p:nvSpPr>
        <p:spPr>
          <a:xfrm>
            <a:off x="-2590800" y="-1676400"/>
            <a:ext cx="14782800" cy="9753600"/>
          </a:xfrm>
          <a:prstGeom prst="rect">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745838416"/>
      </p:ext>
    </p:extLst>
  </p:cSld>
  <p:clrMapOvr>
    <a:masterClrMapping/>
  </p:clrMapOvr>
  <mc:AlternateContent xmlns:mc="http://schemas.openxmlformats.org/markup-compatibility/2006">
    <mc:Choice xmlns:p14="http://schemas.microsoft.com/office/powerpoint/2010/main" Requires="p14">
      <p:transition spd="slow" p14:dur="3000">
        <p:fade/>
      </p:transition>
    </mc:Choice>
    <mc:Fallback>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2" name="Rectangle 71">
            <a:extLst>
              <a:ext uri="{FF2B5EF4-FFF2-40B4-BE49-F238E27FC236}">
                <a16:creationId xmlns:a16="http://schemas.microsoft.com/office/drawing/2014/main" id="{8D70B121-56F4-4848-B38B-182089D909F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241173" y="320040"/>
            <a:ext cx="8661654" cy="6217920"/>
          </a:xfrm>
          <a:prstGeom prst="rect">
            <a:avLst/>
          </a:prstGeom>
          <a:solidFill>
            <a:schemeClr val="tx1">
              <a:alpha val="8000"/>
            </a:schemeClr>
          </a:solidFill>
          <a:ln w="127000" cap="sq" cmpd="thinThick">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82" name="Rectangle 2"/>
          <p:cNvSpPr>
            <a:spLocks noGrp="1" noChangeArrowheads="1"/>
          </p:cNvSpPr>
          <p:nvPr>
            <p:ph type="title"/>
          </p:nvPr>
        </p:nvSpPr>
        <p:spPr>
          <a:xfrm>
            <a:off x="628650" y="963877"/>
            <a:ext cx="2620771" cy="4930246"/>
          </a:xfrm>
        </p:spPr>
        <p:txBody>
          <a:bodyPr>
            <a:normAutofit/>
          </a:bodyPr>
          <a:lstStyle/>
          <a:p>
            <a:pPr algn="r"/>
            <a:r>
              <a:rPr lang="en-US">
                <a:solidFill>
                  <a:schemeClr val="accent1"/>
                </a:solidFill>
              </a:rPr>
              <a:t>Free-Response Question 1:</a:t>
            </a:r>
            <a:br>
              <a:rPr lang="en-US">
                <a:solidFill>
                  <a:schemeClr val="accent1"/>
                </a:solidFill>
              </a:rPr>
            </a:br>
            <a:r>
              <a:rPr lang="en-US">
                <a:solidFill>
                  <a:schemeClr val="accent1"/>
                </a:solidFill>
              </a:rPr>
              <a:t>POETRY ANALYSIS </a:t>
            </a:r>
          </a:p>
        </p:txBody>
      </p:sp>
      <p:cxnSp>
        <p:nvCxnSpPr>
          <p:cNvPr id="74" name="Straight Connector 73">
            <a:extLst>
              <a:ext uri="{FF2B5EF4-FFF2-40B4-BE49-F238E27FC236}">
                <a16:creationId xmlns:a16="http://schemas.microsoft.com/office/drawing/2014/main" id="{2D72A2C9-F3CA-4216-8BAD-FA4C970C3C4E}"/>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3490722" y="2057400"/>
            <a:ext cx="0" cy="2743200"/>
          </a:xfrm>
          <a:prstGeom prst="line">
            <a:avLst/>
          </a:prstGeom>
          <a:ln w="19050">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sp>
        <p:nvSpPr>
          <p:cNvPr id="20483" name="Rectangle 3"/>
          <p:cNvSpPr>
            <a:spLocks noGrp="1" noChangeArrowheads="1"/>
          </p:cNvSpPr>
          <p:nvPr>
            <p:ph idx="1"/>
          </p:nvPr>
        </p:nvSpPr>
        <p:spPr>
          <a:xfrm>
            <a:off x="3732023" y="963877"/>
            <a:ext cx="4783327" cy="4930246"/>
          </a:xfrm>
        </p:spPr>
        <p:txBody>
          <a:bodyPr anchor="ctr">
            <a:normAutofit/>
          </a:bodyPr>
          <a:lstStyle/>
          <a:p>
            <a:pPr marL="0" indent="0">
              <a:buNone/>
            </a:pPr>
            <a:r>
              <a:rPr lang="en-US" dirty="0"/>
              <a:t>Free-response question 1 presents students with a passage of poetry of approximately 100 to 300 words. This question assesses students’ ability to :</a:t>
            </a:r>
          </a:p>
          <a:p>
            <a:pPr lvl="0"/>
            <a:r>
              <a:rPr lang="en-US" dirty="0"/>
              <a:t>Respond to the prompt with a thesis that presents an interpretation and may establish a line of reasoning.</a:t>
            </a:r>
          </a:p>
          <a:p>
            <a:pPr lvl="0"/>
            <a:r>
              <a:rPr lang="en-US" dirty="0"/>
              <a:t>Select and use evidence to develop and support the line of reasoning.</a:t>
            </a:r>
          </a:p>
          <a:p>
            <a:pPr lvl="0"/>
            <a:r>
              <a:rPr lang="en-US" dirty="0"/>
              <a:t>Explain the relationship between the evidence and the thesis.</a:t>
            </a:r>
          </a:p>
          <a:p>
            <a:pPr lvl="0"/>
            <a:r>
              <a:rPr lang="en-US" dirty="0"/>
              <a:t>Use appropriate grammar and punctuation in communicating the argument.</a:t>
            </a:r>
          </a:p>
        </p:txBody>
      </p:sp>
    </p:spTree>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048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048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048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2048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1C799903-48D5-4A31-A1A2-541072D9771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1"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74" name="Freeform: Shape 73">
            <a:extLst>
              <a:ext uri="{FF2B5EF4-FFF2-40B4-BE49-F238E27FC236}">
                <a16:creationId xmlns:a16="http://schemas.microsoft.com/office/drawing/2014/main" id="{8EFFF109-FC58-4FD3-BE05-9775A1310F5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14166" cy="6858000"/>
          </a:xfrm>
          <a:custGeom>
            <a:avLst/>
            <a:gdLst>
              <a:gd name="connsiteX0" fmla="*/ 0 w 4818889"/>
              <a:gd name="connsiteY0" fmla="*/ 0 h 6858000"/>
              <a:gd name="connsiteX1" fmla="*/ 3605911 w 4818889"/>
              <a:gd name="connsiteY1" fmla="*/ 0 h 6858000"/>
              <a:gd name="connsiteX2" fmla="*/ 3668894 w 4818889"/>
              <a:gd name="connsiteY2" fmla="*/ 69271 h 6858000"/>
              <a:gd name="connsiteX3" fmla="*/ 4818889 w 4818889"/>
              <a:gd name="connsiteY3" fmla="*/ 3429000 h 6858000"/>
              <a:gd name="connsiteX4" fmla="*/ 3668894 w 4818889"/>
              <a:gd name="connsiteY4" fmla="*/ 6788730 h 6858000"/>
              <a:gd name="connsiteX5" fmla="*/ 3605911 w 4818889"/>
              <a:gd name="connsiteY5" fmla="*/ 6858000 h 6858000"/>
              <a:gd name="connsiteX6" fmla="*/ 0 w 4818889"/>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8889" h="6858000">
                <a:moveTo>
                  <a:pt x="0" y="0"/>
                </a:moveTo>
                <a:lnTo>
                  <a:pt x="3605911" y="0"/>
                </a:lnTo>
                <a:lnTo>
                  <a:pt x="3668894" y="69271"/>
                </a:lnTo>
                <a:cubicBezTo>
                  <a:pt x="4379420" y="929100"/>
                  <a:pt x="4818889" y="2116944"/>
                  <a:pt x="4818889" y="3429000"/>
                </a:cubicBezTo>
                <a:cubicBezTo>
                  <a:pt x="4818889" y="4741056"/>
                  <a:pt x="4379420" y="5928900"/>
                  <a:pt x="3668894" y="6788730"/>
                </a:cubicBezTo>
                <a:lnTo>
                  <a:pt x="3605911" y="6858000"/>
                </a:lnTo>
                <a:lnTo>
                  <a:pt x="0" y="6858000"/>
                </a:lnTo>
                <a:close/>
              </a:path>
            </a:pathLst>
          </a:custGeom>
          <a:ln w="9525">
            <a:solidFill>
              <a:srgbClr val="E6E6E6"/>
            </a:solidFill>
          </a:ln>
          <a:effectLst>
            <a:outerShdw blurRad="50800" dist="38100" algn="l" rotWithShape="0">
              <a:schemeClr val="bg1">
                <a:lumMod val="85000"/>
                <a:alpha val="5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useBgFill="1">
        <p:nvSpPr>
          <p:cNvPr id="76" name="Freeform: Shape 75">
            <a:extLst>
              <a:ext uri="{FF2B5EF4-FFF2-40B4-BE49-F238E27FC236}">
                <a16:creationId xmlns:a16="http://schemas.microsoft.com/office/drawing/2014/main" id="{E1B96AD6-92A9-4273-A62B-96A1C3E0BA9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08608" cy="6858000"/>
          </a:xfrm>
          <a:custGeom>
            <a:avLst/>
            <a:gdLst>
              <a:gd name="connsiteX0" fmla="*/ 0 w 4811477"/>
              <a:gd name="connsiteY0" fmla="*/ 0 h 6858000"/>
              <a:gd name="connsiteX1" fmla="*/ 3598499 w 4811477"/>
              <a:gd name="connsiteY1" fmla="*/ 0 h 6858000"/>
              <a:gd name="connsiteX2" fmla="*/ 3661482 w 4811477"/>
              <a:gd name="connsiteY2" fmla="*/ 69271 h 6858000"/>
              <a:gd name="connsiteX3" fmla="*/ 4811477 w 4811477"/>
              <a:gd name="connsiteY3" fmla="*/ 3429000 h 6858000"/>
              <a:gd name="connsiteX4" fmla="*/ 3661482 w 4811477"/>
              <a:gd name="connsiteY4" fmla="*/ 6788730 h 6858000"/>
              <a:gd name="connsiteX5" fmla="*/ 3598499 w 4811477"/>
              <a:gd name="connsiteY5" fmla="*/ 6858000 h 6858000"/>
              <a:gd name="connsiteX6" fmla="*/ 0 w 4811477"/>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1477" h="6858000">
                <a:moveTo>
                  <a:pt x="0" y="0"/>
                </a:moveTo>
                <a:lnTo>
                  <a:pt x="3598499" y="0"/>
                </a:lnTo>
                <a:lnTo>
                  <a:pt x="3661482" y="69271"/>
                </a:lnTo>
                <a:cubicBezTo>
                  <a:pt x="4372008" y="929100"/>
                  <a:pt x="4811477" y="2116944"/>
                  <a:pt x="4811477" y="3429000"/>
                </a:cubicBezTo>
                <a:cubicBezTo>
                  <a:pt x="4811477" y="4741056"/>
                  <a:pt x="4372008" y="5928900"/>
                  <a:pt x="3661482" y="6788730"/>
                </a:cubicBezTo>
                <a:lnTo>
                  <a:pt x="3598499" y="6858000"/>
                </a:lnTo>
                <a:lnTo>
                  <a:pt x="0" y="6858000"/>
                </a:lnTo>
                <a:close/>
              </a:path>
            </a:pathLst>
          </a:custGeom>
          <a:ln w="9525">
            <a:noFill/>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0482" name="Rectangle 2"/>
          <p:cNvSpPr>
            <a:spLocks noGrp="1" noChangeArrowheads="1"/>
          </p:cNvSpPr>
          <p:nvPr>
            <p:ph type="title"/>
          </p:nvPr>
        </p:nvSpPr>
        <p:spPr>
          <a:xfrm>
            <a:off x="466344" y="1161288"/>
            <a:ext cx="2702052" cy="4526280"/>
          </a:xfrm>
        </p:spPr>
        <p:txBody>
          <a:bodyPr>
            <a:normAutofit/>
          </a:bodyPr>
          <a:lstStyle/>
          <a:p>
            <a:r>
              <a:rPr lang="en-US" sz="3500"/>
              <a:t>Free-Response Question 1:</a:t>
            </a:r>
            <a:br>
              <a:rPr lang="en-US" sz="3500"/>
            </a:br>
            <a:r>
              <a:rPr lang="en-US" sz="3500"/>
              <a:t>POETRY ANALYSIS </a:t>
            </a:r>
          </a:p>
        </p:txBody>
      </p:sp>
      <p:sp>
        <p:nvSpPr>
          <p:cNvPr id="78" name="Rectangle 77">
            <a:extLst>
              <a:ext uri="{FF2B5EF4-FFF2-40B4-BE49-F238E27FC236}">
                <a16:creationId xmlns:a16="http://schemas.microsoft.com/office/drawing/2014/main" id="{463EEC44-1BA3-44ED-81FC-A644B04B2A4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3102049"/>
            <a:ext cx="96012" cy="65390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latin typeface="Calibri" panose="020F0502020204030204"/>
            </a:endParaRPr>
          </a:p>
        </p:txBody>
      </p:sp>
      <p:sp>
        <p:nvSpPr>
          <p:cNvPr id="20483" name="Rectangle 3"/>
          <p:cNvSpPr>
            <a:spLocks noGrp="1" noChangeArrowheads="1"/>
          </p:cNvSpPr>
          <p:nvPr>
            <p:ph idx="1"/>
          </p:nvPr>
        </p:nvSpPr>
        <p:spPr>
          <a:xfrm>
            <a:off x="4075611" y="932688"/>
            <a:ext cx="4437453" cy="4992624"/>
          </a:xfrm>
        </p:spPr>
        <p:txBody>
          <a:bodyPr anchor="ctr">
            <a:normAutofit/>
          </a:bodyPr>
          <a:lstStyle/>
          <a:p>
            <a:pPr marL="0" indent="0">
              <a:buNone/>
            </a:pPr>
            <a:r>
              <a:rPr lang="en-US" sz="1700" dirty="0"/>
              <a:t>Sample Question:</a:t>
            </a:r>
          </a:p>
          <a:p>
            <a:pPr marL="400050" lvl="1" indent="0">
              <a:buNone/>
            </a:pPr>
            <a:r>
              <a:rPr lang="en-US" sz="2200" dirty="0"/>
              <a:t>In the following poem “Plants” by Olive Senior (published in 2005), the speaker portrays the relationships among plant life and the implied audience. Read the poem carefully. Then, in a well-written essay, analyze how Senior uses poetic elements and techniques to develop those complex relationships. </a:t>
            </a:r>
          </a:p>
        </p:txBody>
      </p:sp>
    </p:spTree>
    <p:extLst>
      <p:ext uri="{BB962C8B-B14F-4D97-AF65-F5344CB8AC3E}">
        <p14:creationId xmlns:p14="http://schemas.microsoft.com/office/powerpoint/2010/main" val="1575185844"/>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1C799903-48D5-4A31-A1A2-541072D9771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1"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74" name="Freeform: Shape 73">
            <a:extLst>
              <a:ext uri="{FF2B5EF4-FFF2-40B4-BE49-F238E27FC236}">
                <a16:creationId xmlns:a16="http://schemas.microsoft.com/office/drawing/2014/main" id="{8EFFF109-FC58-4FD3-BE05-9775A1310F5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14166" cy="6858000"/>
          </a:xfrm>
          <a:custGeom>
            <a:avLst/>
            <a:gdLst>
              <a:gd name="connsiteX0" fmla="*/ 0 w 4818889"/>
              <a:gd name="connsiteY0" fmla="*/ 0 h 6858000"/>
              <a:gd name="connsiteX1" fmla="*/ 3605911 w 4818889"/>
              <a:gd name="connsiteY1" fmla="*/ 0 h 6858000"/>
              <a:gd name="connsiteX2" fmla="*/ 3668894 w 4818889"/>
              <a:gd name="connsiteY2" fmla="*/ 69271 h 6858000"/>
              <a:gd name="connsiteX3" fmla="*/ 4818889 w 4818889"/>
              <a:gd name="connsiteY3" fmla="*/ 3429000 h 6858000"/>
              <a:gd name="connsiteX4" fmla="*/ 3668894 w 4818889"/>
              <a:gd name="connsiteY4" fmla="*/ 6788730 h 6858000"/>
              <a:gd name="connsiteX5" fmla="*/ 3605911 w 4818889"/>
              <a:gd name="connsiteY5" fmla="*/ 6858000 h 6858000"/>
              <a:gd name="connsiteX6" fmla="*/ 0 w 4818889"/>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8889" h="6858000">
                <a:moveTo>
                  <a:pt x="0" y="0"/>
                </a:moveTo>
                <a:lnTo>
                  <a:pt x="3605911" y="0"/>
                </a:lnTo>
                <a:lnTo>
                  <a:pt x="3668894" y="69271"/>
                </a:lnTo>
                <a:cubicBezTo>
                  <a:pt x="4379420" y="929100"/>
                  <a:pt x="4818889" y="2116944"/>
                  <a:pt x="4818889" y="3429000"/>
                </a:cubicBezTo>
                <a:cubicBezTo>
                  <a:pt x="4818889" y="4741056"/>
                  <a:pt x="4379420" y="5928900"/>
                  <a:pt x="3668894" y="6788730"/>
                </a:cubicBezTo>
                <a:lnTo>
                  <a:pt x="3605911" y="6858000"/>
                </a:lnTo>
                <a:lnTo>
                  <a:pt x="0" y="6858000"/>
                </a:lnTo>
                <a:close/>
              </a:path>
            </a:pathLst>
          </a:custGeom>
          <a:ln w="9525">
            <a:solidFill>
              <a:srgbClr val="E6E6E6"/>
            </a:solidFill>
          </a:ln>
          <a:effectLst>
            <a:outerShdw blurRad="50800" dist="38100" algn="l" rotWithShape="0">
              <a:schemeClr val="bg1">
                <a:lumMod val="85000"/>
                <a:alpha val="5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useBgFill="1">
        <p:nvSpPr>
          <p:cNvPr id="76" name="Freeform: Shape 75">
            <a:extLst>
              <a:ext uri="{FF2B5EF4-FFF2-40B4-BE49-F238E27FC236}">
                <a16:creationId xmlns:a16="http://schemas.microsoft.com/office/drawing/2014/main" id="{E1B96AD6-92A9-4273-A62B-96A1C3E0BA9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08608" cy="6858000"/>
          </a:xfrm>
          <a:custGeom>
            <a:avLst/>
            <a:gdLst>
              <a:gd name="connsiteX0" fmla="*/ 0 w 4811477"/>
              <a:gd name="connsiteY0" fmla="*/ 0 h 6858000"/>
              <a:gd name="connsiteX1" fmla="*/ 3598499 w 4811477"/>
              <a:gd name="connsiteY1" fmla="*/ 0 h 6858000"/>
              <a:gd name="connsiteX2" fmla="*/ 3661482 w 4811477"/>
              <a:gd name="connsiteY2" fmla="*/ 69271 h 6858000"/>
              <a:gd name="connsiteX3" fmla="*/ 4811477 w 4811477"/>
              <a:gd name="connsiteY3" fmla="*/ 3429000 h 6858000"/>
              <a:gd name="connsiteX4" fmla="*/ 3661482 w 4811477"/>
              <a:gd name="connsiteY4" fmla="*/ 6788730 h 6858000"/>
              <a:gd name="connsiteX5" fmla="*/ 3598499 w 4811477"/>
              <a:gd name="connsiteY5" fmla="*/ 6858000 h 6858000"/>
              <a:gd name="connsiteX6" fmla="*/ 0 w 4811477"/>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1477" h="6858000">
                <a:moveTo>
                  <a:pt x="0" y="0"/>
                </a:moveTo>
                <a:lnTo>
                  <a:pt x="3598499" y="0"/>
                </a:lnTo>
                <a:lnTo>
                  <a:pt x="3661482" y="69271"/>
                </a:lnTo>
                <a:cubicBezTo>
                  <a:pt x="4372008" y="929100"/>
                  <a:pt x="4811477" y="2116944"/>
                  <a:pt x="4811477" y="3429000"/>
                </a:cubicBezTo>
                <a:cubicBezTo>
                  <a:pt x="4811477" y="4741056"/>
                  <a:pt x="4372008" y="5928900"/>
                  <a:pt x="3661482" y="6788730"/>
                </a:cubicBezTo>
                <a:lnTo>
                  <a:pt x="3598499" y="6858000"/>
                </a:lnTo>
                <a:lnTo>
                  <a:pt x="0" y="6858000"/>
                </a:lnTo>
                <a:close/>
              </a:path>
            </a:pathLst>
          </a:custGeom>
          <a:ln w="9525">
            <a:noFill/>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0482" name="Rectangle 2"/>
          <p:cNvSpPr>
            <a:spLocks noGrp="1" noChangeArrowheads="1"/>
          </p:cNvSpPr>
          <p:nvPr>
            <p:ph type="title"/>
          </p:nvPr>
        </p:nvSpPr>
        <p:spPr>
          <a:xfrm>
            <a:off x="466344" y="1161288"/>
            <a:ext cx="2702052" cy="4526280"/>
          </a:xfrm>
        </p:spPr>
        <p:txBody>
          <a:bodyPr>
            <a:normAutofit/>
          </a:bodyPr>
          <a:lstStyle/>
          <a:p>
            <a:r>
              <a:rPr lang="en-US" sz="3500"/>
              <a:t>Free-Response Question 1:</a:t>
            </a:r>
            <a:br>
              <a:rPr lang="en-US" sz="3500"/>
            </a:br>
            <a:r>
              <a:rPr lang="en-US" sz="3500"/>
              <a:t>POETRY ANALYSIS </a:t>
            </a:r>
          </a:p>
        </p:txBody>
      </p:sp>
      <p:sp>
        <p:nvSpPr>
          <p:cNvPr id="78" name="Rectangle 77">
            <a:extLst>
              <a:ext uri="{FF2B5EF4-FFF2-40B4-BE49-F238E27FC236}">
                <a16:creationId xmlns:a16="http://schemas.microsoft.com/office/drawing/2014/main" id="{463EEC44-1BA3-44ED-81FC-A644B04B2A4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3102049"/>
            <a:ext cx="96012" cy="65390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latin typeface="Calibri" panose="020F0502020204030204"/>
            </a:endParaRPr>
          </a:p>
        </p:txBody>
      </p:sp>
      <p:sp>
        <p:nvSpPr>
          <p:cNvPr id="20483" name="Rectangle 3"/>
          <p:cNvSpPr>
            <a:spLocks noGrp="1" noChangeArrowheads="1"/>
          </p:cNvSpPr>
          <p:nvPr>
            <p:ph idx="1"/>
          </p:nvPr>
        </p:nvSpPr>
        <p:spPr>
          <a:xfrm>
            <a:off x="4075611" y="932688"/>
            <a:ext cx="4437453" cy="4992624"/>
          </a:xfrm>
        </p:spPr>
        <p:txBody>
          <a:bodyPr anchor="ctr">
            <a:normAutofit fontScale="92500"/>
          </a:bodyPr>
          <a:lstStyle/>
          <a:p>
            <a:pPr marL="0" indent="0">
              <a:buNone/>
            </a:pPr>
            <a:r>
              <a:rPr lang="en-US" sz="2400" b="1" dirty="0"/>
              <a:t>Stable Prompt Wording:</a:t>
            </a:r>
          </a:p>
          <a:p>
            <a:pPr marL="400050" lvl="1" indent="0">
              <a:buNone/>
            </a:pPr>
            <a:r>
              <a:rPr lang="en-US" sz="2400" b="1" dirty="0"/>
              <a:t>In the following poem</a:t>
            </a:r>
            <a:r>
              <a:rPr lang="en-US" sz="2400" i="1" dirty="0"/>
              <a:t>[or excerpt from poem] </a:t>
            </a:r>
            <a:r>
              <a:rPr lang="en-US" sz="2400" b="1" dirty="0"/>
              <a:t>by</a:t>
            </a:r>
            <a:r>
              <a:rPr lang="en-US" sz="2400" dirty="0"/>
              <a:t> </a:t>
            </a:r>
            <a:r>
              <a:rPr lang="en-US" sz="2400" i="1" dirty="0"/>
              <a:t>[author, date of publication]  </a:t>
            </a:r>
            <a:r>
              <a:rPr lang="en-US" sz="2400" b="1" dirty="0"/>
              <a:t>the</a:t>
            </a:r>
            <a:r>
              <a:rPr lang="en-US" sz="2400" dirty="0"/>
              <a:t> </a:t>
            </a:r>
            <a:r>
              <a:rPr lang="en-US" sz="2400" i="1" dirty="0"/>
              <a:t>[comment on what is being addressed in the poem]</a:t>
            </a:r>
            <a:r>
              <a:rPr lang="en-US" sz="2400" dirty="0"/>
              <a:t>. </a:t>
            </a:r>
            <a:r>
              <a:rPr lang="en-US" sz="2400" b="1" dirty="0"/>
              <a:t>Read the poem carefully. Then, in a well-written essay, analyze how </a:t>
            </a:r>
            <a:r>
              <a:rPr lang="en-US" sz="2400" i="1" dirty="0"/>
              <a:t>[author] </a:t>
            </a:r>
            <a:r>
              <a:rPr lang="en-US" sz="2400" b="1" dirty="0"/>
              <a:t>uses</a:t>
            </a:r>
            <a:r>
              <a:rPr lang="en-US" sz="2400" dirty="0"/>
              <a:t> </a:t>
            </a:r>
            <a:r>
              <a:rPr lang="en-US" sz="2400" i="1" dirty="0"/>
              <a:t>[poetic or literary</a:t>
            </a:r>
            <a:r>
              <a:rPr lang="en-US" sz="2400" dirty="0"/>
              <a:t>] </a:t>
            </a:r>
            <a:r>
              <a:rPr lang="en-US" sz="2400" b="1" dirty="0"/>
              <a:t>elements and techniques to </a:t>
            </a:r>
            <a:r>
              <a:rPr lang="en-US" sz="2400" i="1" dirty="0"/>
              <a:t>[convey/portray/develop a thematic, topical, or structural aspect of the poem that is complex and specific to the passage of the poem provided]</a:t>
            </a:r>
            <a:r>
              <a:rPr lang="en-US" sz="2400" dirty="0"/>
              <a:t>. </a:t>
            </a:r>
            <a:endParaRPr lang="en-US" sz="2400" i="1" dirty="0"/>
          </a:p>
        </p:txBody>
      </p:sp>
    </p:spTree>
    <p:extLst>
      <p:ext uri="{BB962C8B-B14F-4D97-AF65-F5344CB8AC3E}">
        <p14:creationId xmlns:p14="http://schemas.microsoft.com/office/powerpoint/2010/main" val="3368245446"/>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4BF7B88A-63D0-4DCB-B8E8-519A15C7E4D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0" cy="6858001"/>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482" name="Rectangle 2"/>
          <p:cNvSpPr>
            <a:spLocks noGrp="1" noChangeArrowheads="1"/>
          </p:cNvSpPr>
          <p:nvPr>
            <p:ph type="title"/>
          </p:nvPr>
        </p:nvSpPr>
        <p:spPr>
          <a:xfrm>
            <a:off x="548640" y="1170431"/>
            <a:ext cx="3656928" cy="5138923"/>
          </a:xfrm>
        </p:spPr>
        <p:txBody>
          <a:bodyPr anchor="ctr">
            <a:normAutofit/>
          </a:bodyPr>
          <a:lstStyle/>
          <a:p>
            <a:r>
              <a:rPr lang="en-US" sz="4700">
                <a:solidFill>
                  <a:schemeClr val="tx2"/>
                </a:solidFill>
              </a:rPr>
              <a:t>Free-Response Question 1:</a:t>
            </a:r>
            <a:br>
              <a:rPr lang="en-US" sz="4700">
                <a:solidFill>
                  <a:schemeClr val="tx2"/>
                </a:solidFill>
              </a:rPr>
            </a:br>
            <a:r>
              <a:rPr lang="en-US" sz="4700">
                <a:solidFill>
                  <a:schemeClr val="tx2"/>
                </a:solidFill>
              </a:rPr>
              <a:t>POETRY ANALYSIS </a:t>
            </a:r>
          </a:p>
        </p:txBody>
      </p:sp>
      <p:cxnSp>
        <p:nvCxnSpPr>
          <p:cNvPr id="74" name="Straight Connector 73">
            <a:extLst>
              <a:ext uri="{FF2B5EF4-FFF2-40B4-BE49-F238E27FC236}">
                <a16:creationId xmlns:a16="http://schemas.microsoft.com/office/drawing/2014/main" id="{DED30818-B638-4525-8D35-242C01B4C8D1}"/>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549426" y="246028"/>
            <a:ext cx="191621" cy="546559"/>
          </a:xfrm>
          <a:prstGeom prst="line">
            <a:avLst/>
          </a:prstGeom>
          <a:ln w="12700">
            <a:solidFill>
              <a:schemeClr val="tx2"/>
            </a:solidFill>
          </a:ln>
        </p:spPr>
        <p:style>
          <a:lnRef idx="1">
            <a:schemeClr val="accent1"/>
          </a:lnRef>
          <a:fillRef idx="0">
            <a:schemeClr val="accent1"/>
          </a:fillRef>
          <a:effectRef idx="0">
            <a:schemeClr val="accent1"/>
          </a:effectRef>
          <a:fontRef idx="minor">
            <a:schemeClr val="tx1"/>
          </a:fontRef>
        </p:style>
      </p:cxnSp>
      <p:sp>
        <p:nvSpPr>
          <p:cNvPr id="20483" name="Rectangle 3"/>
          <p:cNvSpPr>
            <a:spLocks noGrp="1" noChangeArrowheads="1"/>
          </p:cNvSpPr>
          <p:nvPr>
            <p:ph idx="1"/>
          </p:nvPr>
        </p:nvSpPr>
        <p:spPr>
          <a:xfrm>
            <a:off x="4916580" y="1170432"/>
            <a:ext cx="3751641" cy="5138920"/>
          </a:xfrm>
        </p:spPr>
        <p:txBody>
          <a:bodyPr anchor="ctr">
            <a:normAutofit lnSpcReduction="10000"/>
          </a:bodyPr>
          <a:lstStyle/>
          <a:p>
            <a:pPr marL="0" indent="0">
              <a:buNone/>
            </a:pPr>
            <a:r>
              <a:rPr lang="en-US" sz="1600" dirty="0">
                <a:solidFill>
                  <a:schemeClr val="tx2"/>
                </a:solidFill>
              </a:rPr>
              <a:t>Stable Prompt Wording Example:</a:t>
            </a:r>
          </a:p>
          <a:p>
            <a:pPr marL="400050" lvl="1" indent="0">
              <a:buNone/>
            </a:pPr>
            <a:r>
              <a:rPr lang="en-US" sz="2400" dirty="0">
                <a:solidFill>
                  <a:srgbClr val="C00000"/>
                </a:solidFill>
              </a:rPr>
              <a:t>In the following poem </a:t>
            </a:r>
            <a:r>
              <a:rPr lang="en-US" sz="2400" i="1" dirty="0">
                <a:solidFill>
                  <a:schemeClr val="tx2"/>
                </a:solidFill>
              </a:rPr>
              <a:t>“Plants” by Olive Senior (published in 2005</a:t>
            </a:r>
            <a:r>
              <a:rPr lang="en-US" sz="2400" i="1" dirty="0">
                <a:solidFill>
                  <a:srgbClr val="C00000"/>
                </a:solidFill>
              </a:rPr>
              <a:t>)</a:t>
            </a:r>
            <a:r>
              <a:rPr lang="en-US" sz="2400" dirty="0">
                <a:solidFill>
                  <a:srgbClr val="C00000"/>
                </a:solidFill>
              </a:rPr>
              <a:t>, the speaker</a:t>
            </a:r>
            <a:r>
              <a:rPr lang="en-US" sz="2400" dirty="0">
                <a:solidFill>
                  <a:schemeClr val="tx2"/>
                </a:solidFill>
              </a:rPr>
              <a:t> </a:t>
            </a:r>
            <a:r>
              <a:rPr lang="en-US" sz="2400" i="1" dirty="0">
                <a:solidFill>
                  <a:schemeClr val="tx2"/>
                </a:solidFill>
              </a:rPr>
              <a:t>portrays the relationships among plant life and the implied audience</a:t>
            </a:r>
            <a:r>
              <a:rPr lang="en-US" sz="2400" dirty="0">
                <a:solidFill>
                  <a:schemeClr val="tx2"/>
                </a:solidFill>
              </a:rPr>
              <a:t>. </a:t>
            </a:r>
            <a:r>
              <a:rPr lang="en-US" sz="2400" dirty="0">
                <a:solidFill>
                  <a:srgbClr val="C00000"/>
                </a:solidFill>
              </a:rPr>
              <a:t>Read the poem carefully. Then, in a well-written essay, analyze how</a:t>
            </a:r>
            <a:r>
              <a:rPr lang="en-US" sz="2400" dirty="0">
                <a:solidFill>
                  <a:schemeClr val="tx2"/>
                </a:solidFill>
              </a:rPr>
              <a:t> </a:t>
            </a:r>
            <a:r>
              <a:rPr lang="en-US" sz="2400" i="1" dirty="0">
                <a:solidFill>
                  <a:schemeClr val="tx2"/>
                </a:solidFill>
              </a:rPr>
              <a:t>Senior</a:t>
            </a:r>
            <a:r>
              <a:rPr lang="en-US" sz="2400" dirty="0">
                <a:solidFill>
                  <a:schemeClr val="tx2"/>
                </a:solidFill>
              </a:rPr>
              <a:t> </a:t>
            </a:r>
            <a:r>
              <a:rPr lang="en-US" sz="2400" dirty="0">
                <a:solidFill>
                  <a:srgbClr val="C00000"/>
                </a:solidFill>
              </a:rPr>
              <a:t>uses</a:t>
            </a:r>
            <a:r>
              <a:rPr lang="en-US" sz="2400" dirty="0">
                <a:solidFill>
                  <a:schemeClr val="tx2"/>
                </a:solidFill>
              </a:rPr>
              <a:t> </a:t>
            </a:r>
            <a:r>
              <a:rPr lang="en-US" sz="2400" i="1" dirty="0">
                <a:solidFill>
                  <a:schemeClr val="tx2"/>
                </a:solidFill>
              </a:rPr>
              <a:t>poetic</a:t>
            </a:r>
            <a:r>
              <a:rPr lang="en-US" sz="2400" dirty="0">
                <a:solidFill>
                  <a:schemeClr val="tx2"/>
                </a:solidFill>
              </a:rPr>
              <a:t> </a:t>
            </a:r>
            <a:r>
              <a:rPr lang="en-US" sz="2400" dirty="0">
                <a:solidFill>
                  <a:srgbClr val="C00000"/>
                </a:solidFill>
              </a:rPr>
              <a:t>elements and techniques to</a:t>
            </a:r>
            <a:r>
              <a:rPr lang="en-US" sz="2400" dirty="0">
                <a:solidFill>
                  <a:schemeClr val="tx2"/>
                </a:solidFill>
              </a:rPr>
              <a:t> </a:t>
            </a:r>
            <a:r>
              <a:rPr lang="en-US" sz="2400" i="1" dirty="0">
                <a:solidFill>
                  <a:schemeClr val="tx2"/>
                </a:solidFill>
              </a:rPr>
              <a:t>develop those complex relationships.</a:t>
            </a:r>
          </a:p>
          <a:p>
            <a:pPr marL="0" indent="0">
              <a:buNone/>
            </a:pPr>
            <a:r>
              <a:rPr lang="en-US" sz="1600" dirty="0">
                <a:solidFill>
                  <a:schemeClr val="tx2"/>
                </a:solidFill>
              </a:rPr>
              <a:t>The text in italics will vary by question, while the remainder of the prompt will be consistently used in all Poetry Analysis essay questions.  </a:t>
            </a:r>
          </a:p>
        </p:txBody>
      </p:sp>
      <p:cxnSp>
        <p:nvCxnSpPr>
          <p:cNvPr id="76" name="Straight Connector 75">
            <a:extLst>
              <a:ext uri="{FF2B5EF4-FFF2-40B4-BE49-F238E27FC236}">
                <a16:creationId xmlns:a16="http://schemas.microsoft.com/office/drawing/2014/main" id="{1DF07162-510C-43F7-ADCC-4EAD5DE6C3EF}"/>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630330" y="6522756"/>
            <a:ext cx="8037891" cy="0"/>
          </a:xfrm>
          <a:prstGeom prst="line">
            <a:avLst/>
          </a:prstGeom>
          <a:ln w="12700" cap="sq">
            <a:solidFill>
              <a:schemeClr val="tx2"/>
            </a:solidFill>
            <a:headEnd type="none"/>
            <a:tailEnd type="none"/>
          </a:ln>
        </p:spPr>
        <p:style>
          <a:lnRef idx="1">
            <a:schemeClr val="accent1"/>
          </a:lnRef>
          <a:fillRef idx="0">
            <a:schemeClr val="accent1"/>
          </a:fillRef>
          <a:effectRef idx="0">
            <a:schemeClr val="accent1"/>
          </a:effectRef>
          <a:fontRef idx="minor">
            <a:schemeClr val="tx1"/>
          </a:fontRef>
        </p:style>
      </p:cxnSp>
      <p:grpSp>
        <p:nvGrpSpPr>
          <p:cNvPr id="78" name="Group 77">
            <a:extLst>
              <a:ext uri="{FF2B5EF4-FFF2-40B4-BE49-F238E27FC236}">
                <a16:creationId xmlns:a16="http://schemas.microsoft.com/office/drawing/2014/main" id="{A21C871B-0AC3-4789-86F5-7739DD5824F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0644791" y="6400800"/>
            <a:ext cx="338328" cy="240175"/>
            <a:chOff x="4089400" y="933450"/>
            <a:chExt cx="338328" cy="341938"/>
          </a:xfrm>
        </p:grpSpPr>
        <p:cxnSp>
          <p:nvCxnSpPr>
            <p:cNvPr id="79" name="Straight Connector 78">
              <a:extLst>
                <a:ext uri="{FF2B5EF4-FFF2-40B4-BE49-F238E27FC236}">
                  <a16:creationId xmlns:a16="http://schemas.microsoft.com/office/drawing/2014/main" id="{E42E9232-2FD4-44F8-8610-6776F8FEEF7C}"/>
                </a:ext>
                <a:ext uri="{C183D7F6-B498-43B3-948B-1728B52AA6E4}">
                  <adec:decorative xmlns:adec="http://schemas.microsoft.com/office/drawing/2017/decorative" val="1"/>
                </a:ext>
              </a:extLst>
            </p:cNvPr>
            <p:cNvCxnSpPr>
              <a:cxnSpLocks/>
            </p:cNvCxnSpPr>
            <p:nvPr>
              <p:extLst>
                <p:ext uri="{386F3935-93C4-4BCD-93E2-E3B085C9AB24}">
                  <p16:designElem xmlns:p16="http://schemas.microsoft.com/office/powerpoint/2015/main" val="1"/>
                </p:ext>
              </p:extLst>
            </p:nvPr>
          </p:nvCxnSpPr>
          <p:spPr>
            <a:xfrm>
              <a:off x="4258564" y="933450"/>
              <a:ext cx="0" cy="341938"/>
            </a:xfrm>
            <a:prstGeom prst="line">
              <a:avLst/>
            </a:prstGeom>
            <a:ln w="12700">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0" name="Straight Connector 79">
              <a:extLst>
                <a:ext uri="{FF2B5EF4-FFF2-40B4-BE49-F238E27FC236}">
                  <a16:creationId xmlns:a16="http://schemas.microsoft.com/office/drawing/2014/main" id="{277B59B2-2AA8-4043-8EFB-9C256AD0B6EB}"/>
                </a:ext>
                <a:ext uri="{C183D7F6-B498-43B3-948B-1728B52AA6E4}">
                  <adec:decorative xmlns:adec="http://schemas.microsoft.com/office/drawing/2017/decorative" val="1"/>
                </a:ext>
              </a:extLst>
            </p:cNvPr>
            <p:cNvCxnSpPr>
              <a:cxnSpLocks/>
            </p:cNvCxnSpPr>
            <p:nvPr>
              <p:extLst>
                <p:ext uri="{386F3935-93C4-4BCD-93E2-E3B085C9AB24}">
                  <p16:designElem xmlns:p16="http://schemas.microsoft.com/office/powerpoint/2015/main" val="1"/>
                </p:ext>
              </p:extLst>
            </p:nvPr>
          </p:nvCxnSpPr>
          <p:spPr>
            <a:xfrm>
              <a:off x="4089400" y="1104419"/>
              <a:ext cx="338328" cy="0"/>
            </a:xfrm>
            <a:prstGeom prst="line">
              <a:avLst/>
            </a:prstGeom>
            <a:ln w="12700">
              <a:solidFill>
                <a:schemeClr val="tx2"/>
              </a:solidFill>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184551500"/>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1C799903-48D5-4A31-A1A2-541072D9771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1"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74" name="Freeform: Shape 73">
            <a:extLst>
              <a:ext uri="{FF2B5EF4-FFF2-40B4-BE49-F238E27FC236}">
                <a16:creationId xmlns:a16="http://schemas.microsoft.com/office/drawing/2014/main" id="{8EFFF109-FC58-4FD3-BE05-9775A1310F5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14166" cy="6858000"/>
          </a:xfrm>
          <a:custGeom>
            <a:avLst/>
            <a:gdLst>
              <a:gd name="connsiteX0" fmla="*/ 0 w 4818889"/>
              <a:gd name="connsiteY0" fmla="*/ 0 h 6858000"/>
              <a:gd name="connsiteX1" fmla="*/ 3605911 w 4818889"/>
              <a:gd name="connsiteY1" fmla="*/ 0 h 6858000"/>
              <a:gd name="connsiteX2" fmla="*/ 3668894 w 4818889"/>
              <a:gd name="connsiteY2" fmla="*/ 69271 h 6858000"/>
              <a:gd name="connsiteX3" fmla="*/ 4818889 w 4818889"/>
              <a:gd name="connsiteY3" fmla="*/ 3429000 h 6858000"/>
              <a:gd name="connsiteX4" fmla="*/ 3668894 w 4818889"/>
              <a:gd name="connsiteY4" fmla="*/ 6788730 h 6858000"/>
              <a:gd name="connsiteX5" fmla="*/ 3605911 w 4818889"/>
              <a:gd name="connsiteY5" fmla="*/ 6858000 h 6858000"/>
              <a:gd name="connsiteX6" fmla="*/ 0 w 4818889"/>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8889" h="6858000">
                <a:moveTo>
                  <a:pt x="0" y="0"/>
                </a:moveTo>
                <a:lnTo>
                  <a:pt x="3605911" y="0"/>
                </a:lnTo>
                <a:lnTo>
                  <a:pt x="3668894" y="69271"/>
                </a:lnTo>
                <a:cubicBezTo>
                  <a:pt x="4379420" y="929100"/>
                  <a:pt x="4818889" y="2116944"/>
                  <a:pt x="4818889" y="3429000"/>
                </a:cubicBezTo>
                <a:cubicBezTo>
                  <a:pt x="4818889" y="4741056"/>
                  <a:pt x="4379420" y="5928900"/>
                  <a:pt x="3668894" y="6788730"/>
                </a:cubicBezTo>
                <a:lnTo>
                  <a:pt x="3605911" y="6858000"/>
                </a:lnTo>
                <a:lnTo>
                  <a:pt x="0" y="6858000"/>
                </a:lnTo>
                <a:close/>
              </a:path>
            </a:pathLst>
          </a:custGeom>
          <a:ln w="9525">
            <a:solidFill>
              <a:srgbClr val="E6E6E6"/>
            </a:solidFill>
          </a:ln>
          <a:effectLst>
            <a:outerShdw blurRad="50800" dist="38100" algn="l" rotWithShape="0">
              <a:schemeClr val="bg1">
                <a:lumMod val="85000"/>
                <a:alpha val="5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useBgFill="1">
        <p:nvSpPr>
          <p:cNvPr id="76" name="Freeform: Shape 75">
            <a:extLst>
              <a:ext uri="{FF2B5EF4-FFF2-40B4-BE49-F238E27FC236}">
                <a16:creationId xmlns:a16="http://schemas.microsoft.com/office/drawing/2014/main" id="{E1B96AD6-92A9-4273-A62B-96A1C3E0BA9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08608" cy="6858000"/>
          </a:xfrm>
          <a:custGeom>
            <a:avLst/>
            <a:gdLst>
              <a:gd name="connsiteX0" fmla="*/ 0 w 4811477"/>
              <a:gd name="connsiteY0" fmla="*/ 0 h 6858000"/>
              <a:gd name="connsiteX1" fmla="*/ 3598499 w 4811477"/>
              <a:gd name="connsiteY1" fmla="*/ 0 h 6858000"/>
              <a:gd name="connsiteX2" fmla="*/ 3661482 w 4811477"/>
              <a:gd name="connsiteY2" fmla="*/ 69271 h 6858000"/>
              <a:gd name="connsiteX3" fmla="*/ 4811477 w 4811477"/>
              <a:gd name="connsiteY3" fmla="*/ 3429000 h 6858000"/>
              <a:gd name="connsiteX4" fmla="*/ 3661482 w 4811477"/>
              <a:gd name="connsiteY4" fmla="*/ 6788730 h 6858000"/>
              <a:gd name="connsiteX5" fmla="*/ 3598499 w 4811477"/>
              <a:gd name="connsiteY5" fmla="*/ 6858000 h 6858000"/>
              <a:gd name="connsiteX6" fmla="*/ 0 w 4811477"/>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1477" h="6858000">
                <a:moveTo>
                  <a:pt x="0" y="0"/>
                </a:moveTo>
                <a:lnTo>
                  <a:pt x="3598499" y="0"/>
                </a:lnTo>
                <a:lnTo>
                  <a:pt x="3661482" y="69271"/>
                </a:lnTo>
                <a:cubicBezTo>
                  <a:pt x="4372008" y="929100"/>
                  <a:pt x="4811477" y="2116944"/>
                  <a:pt x="4811477" y="3429000"/>
                </a:cubicBezTo>
                <a:cubicBezTo>
                  <a:pt x="4811477" y="4741056"/>
                  <a:pt x="4372008" y="5928900"/>
                  <a:pt x="3661482" y="6788730"/>
                </a:cubicBezTo>
                <a:lnTo>
                  <a:pt x="3598499" y="6858000"/>
                </a:lnTo>
                <a:lnTo>
                  <a:pt x="0" y="6858000"/>
                </a:lnTo>
                <a:close/>
              </a:path>
            </a:pathLst>
          </a:custGeom>
          <a:ln w="9525">
            <a:noFill/>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0482" name="Rectangle 2"/>
          <p:cNvSpPr>
            <a:spLocks noGrp="1" noChangeArrowheads="1"/>
          </p:cNvSpPr>
          <p:nvPr>
            <p:ph type="title"/>
          </p:nvPr>
        </p:nvSpPr>
        <p:spPr>
          <a:xfrm>
            <a:off x="466344" y="1161288"/>
            <a:ext cx="2702052" cy="4526280"/>
          </a:xfrm>
        </p:spPr>
        <p:txBody>
          <a:bodyPr>
            <a:normAutofit/>
          </a:bodyPr>
          <a:lstStyle/>
          <a:p>
            <a:r>
              <a:rPr lang="en-US" sz="3500"/>
              <a:t>Free-Response Question 2:</a:t>
            </a:r>
            <a:br>
              <a:rPr lang="en-US" sz="3500"/>
            </a:br>
            <a:r>
              <a:rPr lang="en-US" sz="3500"/>
              <a:t>PROSE FICTION ANALYSIS </a:t>
            </a:r>
          </a:p>
        </p:txBody>
      </p:sp>
      <p:sp>
        <p:nvSpPr>
          <p:cNvPr id="78" name="Rectangle 77">
            <a:extLst>
              <a:ext uri="{FF2B5EF4-FFF2-40B4-BE49-F238E27FC236}">
                <a16:creationId xmlns:a16="http://schemas.microsoft.com/office/drawing/2014/main" id="{463EEC44-1BA3-44ED-81FC-A644B04B2A4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3102049"/>
            <a:ext cx="96012" cy="65390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latin typeface="Calibri" panose="020F0502020204030204"/>
            </a:endParaRPr>
          </a:p>
        </p:txBody>
      </p:sp>
      <p:sp>
        <p:nvSpPr>
          <p:cNvPr id="20483" name="Rectangle 3"/>
          <p:cNvSpPr>
            <a:spLocks noGrp="1" noChangeArrowheads="1"/>
          </p:cNvSpPr>
          <p:nvPr>
            <p:ph idx="1"/>
          </p:nvPr>
        </p:nvSpPr>
        <p:spPr>
          <a:xfrm>
            <a:off x="4075611" y="932688"/>
            <a:ext cx="4437453" cy="4992624"/>
          </a:xfrm>
        </p:spPr>
        <p:txBody>
          <a:bodyPr anchor="ctr">
            <a:noAutofit/>
          </a:bodyPr>
          <a:lstStyle/>
          <a:p>
            <a:pPr marL="0" indent="0">
              <a:buNone/>
            </a:pPr>
            <a:r>
              <a:rPr lang="en-US" sz="2400" dirty="0"/>
              <a:t>Free-response question 2 presents students with a passage of prose fiction of </a:t>
            </a:r>
            <a:r>
              <a:rPr lang="en-US" sz="2400" dirty="0" err="1"/>
              <a:t>approxi-mately</a:t>
            </a:r>
            <a:r>
              <a:rPr lang="en-US" sz="2400" dirty="0"/>
              <a:t> 500 to 700 words. This question assesses students’ ability to :</a:t>
            </a:r>
          </a:p>
          <a:p>
            <a:pPr lvl="0"/>
            <a:r>
              <a:rPr lang="en-US" sz="2400" dirty="0"/>
              <a:t>Respond to the prompt with a thesis that presents an interpretation and may establish a line of reasoning.</a:t>
            </a:r>
          </a:p>
          <a:p>
            <a:pPr lvl="0"/>
            <a:r>
              <a:rPr lang="en-US" sz="2400" dirty="0"/>
              <a:t>Select and use evidence to develop and support the line of reasoning.</a:t>
            </a:r>
          </a:p>
          <a:p>
            <a:pPr lvl="0"/>
            <a:r>
              <a:rPr lang="en-US" sz="2400" dirty="0"/>
              <a:t>Explain the relationship between the evidence and the thesis.</a:t>
            </a:r>
          </a:p>
          <a:p>
            <a:pPr lvl="0"/>
            <a:r>
              <a:rPr lang="en-US" sz="2400" dirty="0"/>
              <a:t>Use appropriate grammar and punctuation in communicating the argument.</a:t>
            </a:r>
          </a:p>
        </p:txBody>
      </p:sp>
    </p:spTree>
    <p:extLst>
      <p:ext uri="{BB962C8B-B14F-4D97-AF65-F5344CB8AC3E}">
        <p14:creationId xmlns:p14="http://schemas.microsoft.com/office/powerpoint/2010/main" val="2597272145"/>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048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048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048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2048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A52B99F1-B2DC-437E-A8A1-A57F2F29F8D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74" name="Rectangle 73">
            <a:extLst>
              <a:ext uri="{FF2B5EF4-FFF2-40B4-BE49-F238E27FC236}">
                <a16:creationId xmlns:a16="http://schemas.microsoft.com/office/drawing/2014/main" id="{55F8BA08-3E38-4B70-B93A-74F08E09220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18656" y="684398"/>
            <a:ext cx="8375586" cy="5206040"/>
          </a:xfrm>
          <a:prstGeom prst="rect">
            <a:avLst/>
          </a:prstGeom>
          <a:ln w="12700">
            <a:solidFill>
              <a:srgbClr val="E1E1E1"/>
            </a:solidFill>
          </a:ln>
          <a:effectLst>
            <a:outerShdw blurRad="50800" dist="38100" dir="2700000" algn="tl" rotWithShape="0">
              <a:schemeClr val="bg2">
                <a:lumMod val="85000"/>
                <a:alpha val="5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0482" name="Rectangle 2"/>
          <p:cNvSpPr>
            <a:spLocks noGrp="1" noChangeArrowheads="1"/>
          </p:cNvSpPr>
          <p:nvPr>
            <p:ph type="title"/>
          </p:nvPr>
        </p:nvSpPr>
        <p:spPr>
          <a:xfrm>
            <a:off x="783771" y="1092857"/>
            <a:ext cx="2752278" cy="4389120"/>
          </a:xfrm>
        </p:spPr>
        <p:txBody>
          <a:bodyPr>
            <a:normAutofit/>
          </a:bodyPr>
          <a:lstStyle/>
          <a:p>
            <a:r>
              <a:rPr lang="en-US" sz="3500"/>
              <a:t>Free-Response Question 2:</a:t>
            </a:r>
            <a:br>
              <a:rPr lang="en-US" sz="3500"/>
            </a:br>
            <a:r>
              <a:rPr lang="en-US" sz="3500"/>
              <a:t>PROSE FICTION ANALYSIS </a:t>
            </a:r>
          </a:p>
        </p:txBody>
      </p:sp>
      <p:sp>
        <p:nvSpPr>
          <p:cNvPr id="76" name="Rectangle 75">
            <a:extLst>
              <a:ext uri="{FF2B5EF4-FFF2-40B4-BE49-F238E27FC236}">
                <a16:creationId xmlns:a16="http://schemas.microsoft.com/office/drawing/2014/main" id="{357F1B33-79AB-4A71-8CEC-4546D709B8C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74125" y="2935374"/>
            <a:ext cx="96012" cy="70408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latin typeface="Calibri" panose="020F0502020204030204"/>
            </a:endParaRPr>
          </a:p>
        </p:txBody>
      </p:sp>
      <p:sp>
        <p:nvSpPr>
          <p:cNvPr id="20483" name="Rectangle 3"/>
          <p:cNvSpPr>
            <a:spLocks noGrp="1" noChangeArrowheads="1"/>
          </p:cNvSpPr>
          <p:nvPr>
            <p:ph idx="1"/>
          </p:nvPr>
        </p:nvSpPr>
        <p:spPr>
          <a:xfrm>
            <a:off x="4179509" y="1092857"/>
            <a:ext cx="4252565" cy="4389120"/>
          </a:xfrm>
        </p:spPr>
        <p:txBody>
          <a:bodyPr anchor="ctr">
            <a:normAutofit/>
          </a:bodyPr>
          <a:lstStyle/>
          <a:p>
            <a:pPr marL="0" indent="0">
              <a:buNone/>
            </a:pPr>
            <a:r>
              <a:rPr lang="en-US" sz="1700" dirty="0"/>
              <a:t>Sample Question:</a:t>
            </a:r>
          </a:p>
          <a:p>
            <a:pPr marL="400050" lvl="1" indent="0">
              <a:buNone/>
            </a:pPr>
            <a:r>
              <a:rPr lang="en-US" sz="1900" dirty="0"/>
              <a:t>The following excerpt is from an 1852 novel by Nathaniel Hawthorne. In this passage, two characters who have been living on the </a:t>
            </a:r>
            <a:r>
              <a:rPr lang="en-US" sz="1900" dirty="0" err="1"/>
              <a:t>Blithedale</a:t>
            </a:r>
            <a:r>
              <a:rPr lang="en-US" sz="1900" dirty="0"/>
              <a:t> farm—a  community designed to promote an ideal of equality achieved through communal rural living—are about to part ways. Read the passage carefully. Then, in a well-written essay, analyze how Hawthorne uses literary elements and techniques to portray the narrator’s complex attitude towards Zenobia.</a:t>
            </a:r>
          </a:p>
          <a:p>
            <a:pPr marL="0" indent="0">
              <a:buNone/>
            </a:pPr>
            <a:endParaRPr lang="en-US" sz="1700" dirty="0"/>
          </a:p>
        </p:txBody>
      </p:sp>
    </p:spTree>
    <p:extLst>
      <p:ext uri="{BB962C8B-B14F-4D97-AF65-F5344CB8AC3E}">
        <p14:creationId xmlns:p14="http://schemas.microsoft.com/office/powerpoint/2010/main" val="1324519805"/>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0485" name="Rectangle 71">
            <a:extLst>
              <a:ext uri="{FF2B5EF4-FFF2-40B4-BE49-F238E27FC236}">
                <a16:creationId xmlns:a16="http://schemas.microsoft.com/office/drawing/2014/main" id="{1C799903-48D5-4A31-A1A2-541072D9771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1"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20486" name="Freeform: Shape 73">
            <a:extLst>
              <a:ext uri="{FF2B5EF4-FFF2-40B4-BE49-F238E27FC236}">
                <a16:creationId xmlns:a16="http://schemas.microsoft.com/office/drawing/2014/main" id="{8EFFF109-FC58-4FD3-BE05-9775A1310F5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14166" cy="6858000"/>
          </a:xfrm>
          <a:custGeom>
            <a:avLst/>
            <a:gdLst>
              <a:gd name="connsiteX0" fmla="*/ 0 w 4818889"/>
              <a:gd name="connsiteY0" fmla="*/ 0 h 6858000"/>
              <a:gd name="connsiteX1" fmla="*/ 3605911 w 4818889"/>
              <a:gd name="connsiteY1" fmla="*/ 0 h 6858000"/>
              <a:gd name="connsiteX2" fmla="*/ 3668894 w 4818889"/>
              <a:gd name="connsiteY2" fmla="*/ 69271 h 6858000"/>
              <a:gd name="connsiteX3" fmla="*/ 4818889 w 4818889"/>
              <a:gd name="connsiteY3" fmla="*/ 3429000 h 6858000"/>
              <a:gd name="connsiteX4" fmla="*/ 3668894 w 4818889"/>
              <a:gd name="connsiteY4" fmla="*/ 6788730 h 6858000"/>
              <a:gd name="connsiteX5" fmla="*/ 3605911 w 4818889"/>
              <a:gd name="connsiteY5" fmla="*/ 6858000 h 6858000"/>
              <a:gd name="connsiteX6" fmla="*/ 0 w 4818889"/>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8889" h="6858000">
                <a:moveTo>
                  <a:pt x="0" y="0"/>
                </a:moveTo>
                <a:lnTo>
                  <a:pt x="3605911" y="0"/>
                </a:lnTo>
                <a:lnTo>
                  <a:pt x="3668894" y="69271"/>
                </a:lnTo>
                <a:cubicBezTo>
                  <a:pt x="4379420" y="929100"/>
                  <a:pt x="4818889" y="2116944"/>
                  <a:pt x="4818889" y="3429000"/>
                </a:cubicBezTo>
                <a:cubicBezTo>
                  <a:pt x="4818889" y="4741056"/>
                  <a:pt x="4379420" y="5928900"/>
                  <a:pt x="3668894" y="6788730"/>
                </a:cubicBezTo>
                <a:lnTo>
                  <a:pt x="3605911" y="6858000"/>
                </a:lnTo>
                <a:lnTo>
                  <a:pt x="0" y="6858000"/>
                </a:lnTo>
                <a:close/>
              </a:path>
            </a:pathLst>
          </a:custGeom>
          <a:ln w="9525">
            <a:solidFill>
              <a:srgbClr val="E6E6E6"/>
            </a:solidFill>
          </a:ln>
          <a:effectLst>
            <a:outerShdw blurRad="50800" dist="38100" algn="l" rotWithShape="0">
              <a:schemeClr val="bg1">
                <a:lumMod val="85000"/>
                <a:alpha val="5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useBgFill="1">
        <p:nvSpPr>
          <p:cNvPr id="20487" name="Freeform: Shape 75">
            <a:extLst>
              <a:ext uri="{FF2B5EF4-FFF2-40B4-BE49-F238E27FC236}">
                <a16:creationId xmlns:a16="http://schemas.microsoft.com/office/drawing/2014/main" id="{E1B96AD6-92A9-4273-A62B-96A1C3E0BA9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08608" cy="6858000"/>
          </a:xfrm>
          <a:custGeom>
            <a:avLst/>
            <a:gdLst>
              <a:gd name="connsiteX0" fmla="*/ 0 w 4811477"/>
              <a:gd name="connsiteY0" fmla="*/ 0 h 6858000"/>
              <a:gd name="connsiteX1" fmla="*/ 3598499 w 4811477"/>
              <a:gd name="connsiteY1" fmla="*/ 0 h 6858000"/>
              <a:gd name="connsiteX2" fmla="*/ 3661482 w 4811477"/>
              <a:gd name="connsiteY2" fmla="*/ 69271 h 6858000"/>
              <a:gd name="connsiteX3" fmla="*/ 4811477 w 4811477"/>
              <a:gd name="connsiteY3" fmla="*/ 3429000 h 6858000"/>
              <a:gd name="connsiteX4" fmla="*/ 3661482 w 4811477"/>
              <a:gd name="connsiteY4" fmla="*/ 6788730 h 6858000"/>
              <a:gd name="connsiteX5" fmla="*/ 3598499 w 4811477"/>
              <a:gd name="connsiteY5" fmla="*/ 6858000 h 6858000"/>
              <a:gd name="connsiteX6" fmla="*/ 0 w 4811477"/>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1477" h="6858000">
                <a:moveTo>
                  <a:pt x="0" y="0"/>
                </a:moveTo>
                <a:lnTo>
                  <a:pt x="3598499" y="0"/>
                </a:lnTo>
                <a:lnTo>
                  <a:pt x="3661482" y="69271"/>
                </a:lnTo>
                <a:cubicBezTo>
                  <a:pt x="4372008" y="929100"/>
                  <a:pt x="4811477" y="2116944"/>
                  <a:pt x="4811477" y="3429000"/>
                </a:cubicBezTo>
                <a:cubicBezTo>
                  <a:pt x="4811477" y="4741056"/>
                  <a:pt x="4372008" y="5928900"/>
                  <a:pt x="3661482" y="6788730"/>
                </a:cubicBezTo>
                <a:lnTo>
                  <a:pt x="3598499" y="6858000"/>
                </a:lnTo>
                <a:lnTo>
                  <a:pt x="0" y="6858000"/>
                </a:lnTo>
                <a:close/>
              </a:path>
            </a:pathLst>
          </a:custGeom>
          <a:ln w="9525">
            <a:noFill/>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0482" name="Rectangle 2"/>
          <p:cNvSpPr>
            <a:spLocks noGrp="1" noChangeArrowheads="1"/>
          </p:cNvSpPr>
          <p:nvPr>
            <p:ph type="title"/>
          </p:nvPr>
        </p:nvSpPr>
        <p:spPr>
          <a:xfrm>
            <a:off x="466344" y="1161288"/>
            <a:ext cx="2702052" cy="4526280"/>
          </a:xfrm>
        </p:spPr>
        <p:txBody>
          <a:bodyPr>
            <a:normAutofit/>
          </a:bodyPr>
          <a:lstStyle/>
          <a:p>
            <a:r>
              <a:rPr lang="en-US" sz="3500"/>
              <a:t>Free-Response Question 2:</a:t>
            </a:r>
            <a:br>
              <a:rPr lang="en-US" sz="3500"/>
            </a:br>
            <a:r>
              <a:rPr lang="en-US" sz="3500"/>
              <a:t>PROSE FICTION ANALYSIS </a:t>
            </a:r>
          </a:p>
        </p:txBody>
      </p:sp>
      <p:sp>
        <p:nvSpPr>
          <p:cNvPr id="78" name="Rectangle 77">
            <a:extLst>
              <a:ext uri="{FF2B5EF4-FFF2-40B4-BE49-F238E27FC236}">
                <a16:creationId xmlns:a16="http://schemas.microsoft.com/office/drawing/2014/main" id="{463EEC44-1BA3-44ED-81FC-A644B04B2A4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3102049"/>
            <a:ext cx="96012" cy="65390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latin typeface="Calibri" panose="020F0502020204030204"/>
            </a:endParaRPr>
          </a:p>
        </p:txBody>
      </p:sp>
      <p:sp>
        <p:nvSpPr>
          <p:cNvPr id="20483" name="Rectangle 3"/>
          <p:cNvSpPr>
            <a:spLocks noGrp="1" noChangeArrowheads="1"/>
          </p:cNvSpPr>
          <p:nvPr>
            <p:ph idx="1"/>
          </p:nvPr>
        </p:nvSpPr>
        <p:spPr>
          <a:xfrm>
            <a:off x="4075611" y="932688"/>
            <a:ext cx="4437453" cy="4992624"/>
          </a:xfrm>
        </p:spPr>
        <p:txBody>
          <a:bodyPr anchor="ctr">
            <a:normAutofit/>
          </a:bodyPr>
          <a:lstStyle/>
          <a:p>
            <a:pPr marL="0" indent="0">
              <a:buNone/>
            </a:pPr>
            <a:r>
              <a:rPr lang="en-US" sz="1700" dirty="0"/>
              <a:t>Stable Prompt Wording:</a:t>
            </a:r>
          </a:p>
          <a:p>
            <a:pPr marL="400050" lvl="1" indent="0">
              <a:buNone/>
            </a:pPr>
            <a:r>
              <a:rPr lang="en-US" sz="2200" b="1" dirty="0"/>
              <a:t>The following excerpt is </a:t>
            </a:r>
            <a:r>
              <a:rPr lang="en-US" sz="2200" i="1" dirty="0"/>
              <a:t>[text and author, date of publication].</a:t>
            </a:r>
            <a:r>
              <a:rPr lang="en-US" sz="2200" dirty="0"/>
              <a:t>  In </a:t>
            </a:r>
            <a:r>
              <a:rPr lang="en-US" sz="2200" b="1" dirty="0"/>
              <a:t>this passage, </a:t>
            </a:r>
            <a:r>
              <a:rPr lang="en-US" sz="2200" i="1" dirty="0"/>
              <a:t>[comment on what is being addressed in the passage]</a:t>
            </a:r>
            <a:r>
              <a:rPr lang="en-US" sz="2200" dirty="0"/>
              <a:t>. </a:t>
            </a:r>
            <a:r>
              <a:rPr lang="en-US" sz="2200" b="1" dirty="0"/>
              <a:t>Read the passage carefully. Then, in a well-written essay, analyze how </a:t>
            </a:r>
            <a:r>
              <a:rPr lang="en-US" sz="2200" i="1" dirty="0"/>
              <a:t>[author] </a:t>
            </a:r>
            <a:r>
              <a:rPr lang="en-US" sz="2200" b="1" dirty="0"/>
              <a:t>uses literary elements and techniques to </a:t>
            </a:r>
            <a:r>
              <a:rPr lang="en-US" sz="2200" i="1" dirty="0"/>
              <a:t>[convey/portray/develop a thematic, topical, or structural aspect of the passage that is complex and specific to the passage provided]</a:t>
            </a:r>
            <a:r>
              <a:rPr lang="en-US" sz="2200" dirty="0"/>
              <a:t>. </a:t>
            </a:r>
          </a:p>
        </p:txBody>
      </p:sp>
    </p:spTree>
    <p:extLst>
      <p:ext uri="{BB962C8B-B14F-4D97-AF65-F5344CB8AC3E}">
        <p14:creationId xmlns:p14="http://schemas.microsoft.com/office/powerpoint/2010/main" val="2470241989"/>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2" name="Rectangle 71">
            <a:extLst>
              <a:ext uri="{FF2B5EF4-FFF2-40B4-BE49-F238E27FC236}">
                <a16:creationId xmlns:a16="http://schemas.microsoft.com/office/drawing/2014/main" id="{1C799903-48D5-4A31-A1A2-541072D9771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9144001"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74" name="Freeform: Shape 73">
            <a:extLst>
              <a:ext uri="{FF2B5EF4-FFF2-40B4-BE49-F238E27FC236}">
                <a16:creationId xmlns:a16="http://schemas.microsoft.com/office/drawing/2014/main" id="{8EFFF109-FC58-4FD3-BE05-9775A1310F5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14166" cy="6858000"/>
          </a:xfrm>
          <a:custGeom>
            <a:avLst/>
            <a:gdLst>
              <a:gd name="connsiteX0" fmla="*/ 0 w 4818889"/>
              <a:gd name="connsiteY0" fmla="*/ 0 h 6858000"/>
              <a:gd name="connsiteX1" fmla="*/ 3605911 w 4818889"/>
              <a:gd name="connsiteY1" fmla="*/ 0 h 6858000"/>
              <a:gd name="connsiteX2" fmla="*/ 3668894 w 4818889"/>
              <a:gd name="connsiteY2" fmla="*/ 69271 h 6858000"/>
              <a:gd name="connsiteX3" fmla="*/ 4818889 w 4818889"/>
              <a:gd name="connsiteY3" fmla="*/ 3429000 h 6858000"/>
              <a:gd name="connsiteX4" fmla="*/ 3668894 w 4818889"/>
              <a:gd name="connsiteY4" fmla="*/ 6788730 h 6858000"/>
              <a:gd name="connsiteX5" fmla="*/ 3605911 w 4818889"/>
              <a:gd name="connsiteY5" fmla="*/ 6858000 h 6858000"/>
              <a:gd name="connsiteX6" fmla="*/ 0 w 4818889"/>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8889" h="6858000">
                <a:moveTo>
                  <a:pt x="0" y="0"/>
                </a:moveTo>
                <a:lnTo>
                  <a:pt x="3605911" y="0"/>
                </a:lnTo>
                <a:lnTo>
                  <a:pt x="3668894" y="69271"/>
                </a:lnTo>
                <a:cubicBezTo>
                  <a:pt x="4379420" y="929100"/>
                  <a:pt x="4818889" y="2116944"/>
                  <a:pt x="4818889" y="3429000"/>
                </a:cubicBezTo>
                <a:cubicBezTo>
                  <a:pt x="4818889" y="4741056"/>
                  <a:pt x="4379420" y="5928900"/>
                  <a:pt x="3668894" y="6788730"/>
                </a:cubicBezTo>
                <a:lnTo>
                  <a:pt x="3605911" y="6858000"/>
                </a:lnTo>
                <a:lnTo>
                  <a:pt x="0" y="6858000"/>
                </a:lnTo>
                <a:close/>
              </a:path>
            </a:pathLst>
          </a:custGeom>
          <a:ln w="9525">
            <a:solidFill>
              <a:srgbClr val="E6E6E6"/>
            </a:solidFill>
          </a:ln>
          <a:effectLst>
            <a:outerShdw blurRad="50800" dist="38100" algn="l" rotWithShape="0">
              <a:schemeClr val="bg1">
                <a:lumMod val="85000"/>
                <a:alpha val="5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useBgFill="1">
        <p:nvSpPr>
          <p:cNvPr id="76" name="Freeform: Shape 75">
            <a:extLst>
              <a:ext uri="{FF2B5EF4-FFF2-40B4-BE49-F238E27FC236}">
                <a16:creationId xmlns:a16="http://schemas.microsoft.com/office/drawing/2014/main" id="{E1B96AD6-92A9-4273-A62B-96A1C3E0BA9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3608608" cy="6858000"/>
          </a:xfrm>
          <a:custGeom>
            <a:avLst/>
            <a:gdLst>
              <a:gd name="connsiteX0" fmla="*/ 0 w 4811477"/>
              <a:gd name="connsiteY0" fmla="*/ 0 h 6858000"/>
              <a:gd name="connsiteX1" fmla="*/ 3598499 w 4811477"/>
              <a:gd name="connsiteY1" fmla="*/ 0 h 6858000"/>
              <a:gd name="connsiteX2" fmla="*/ 3661482 w 4811477"/>
              <a:gd name="connsiteY2" fmla="*/ 69271 h 6858000"/>
              <a:gd name="connsiteX3" fmla="*/ 4811477 w 4811477"/>
              <a:gd name="connsiteY3" fmla="*/ 3429000 h 6858000"/>
              <a:gd name="connsiteX4" fmla="*/ 3661482 w 4811477"/>
              <a:gd name="connsiteY4" fmla="*/ 6788730 h 6858000"/>
              <a:gd name="connsiteX5" fmla="*/ 3598499 w 4811477"/>
              <a:gd name="connsiteY5" fmla="*/ 6858000 h 6858000"/>
              <a:gd name="connsiteX6" fmla="*/ 0 w 4811477"/>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811477" h="6858000">
                <a:moveTo>
                  <a:pt x="0" y="0"/>
                </a:moveTo>
                <a:lnTo>
                  <a:pt x="3598499" y="0"/>
                </a:lnTo>
                <a:lnTo>
                  <a:pt x="3661482" y="69271"/>
                </a:lnTo>
                <a:cubicBezTo>
                  <a:pt x="4372008" y="929100"/>
                  <a:pt x="4811477" y="2116944"/>
                  <a:pt x="4811477" y="3429000"/>
                </a:cubicBezTo>
                <a:cubicBezTo>
                  <a:pt x="4811477" y="4741056"/>
                  <a:pt x="4372008" y="5928900"/>
                  <a:pt x="3661482" y="6788730"/>
                </a:cubicBezTo>
                <a:lnTo>
                  <a:pt x="3598499" y="6858000"/>
                </a:lnTo>
                <a:lnTo>
                  <a:pt x="0" y="6858000"/>
                </a:lnTo>
                <a:close/>
              </a:path>
            </a:pathLst>
          </a:custGeom>
          <a:ln w="9525">
            <a:noFill/>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0482" name="Rectangle 2"/>
          <p:cNvSpPr>
            <a:spLocks noGrp="1" noChangeArrowheads="1"/>
          </p:cNvSpPr>
          <p:nvPr>
            <p:ph type="title"/>
          </p:nvPr>
        </p:nvSpPr>
        <p:spPr>
          <a:xfrm>
            <a:off x="466344" y="1161288"/>
            <a:ext cx="2702052" cy="4526280"/>
          </a:xfrm>
        </p:spPr>
        <p:txBody>
          <a:bodyPr>
            <a:normAutofit/>
          </a:bodyPr>
          <a:lstStyle/>
          <a:p>
            <a:r>
              <a:rPr lang="en-US" sz="3500">
                <a:latin typeface="Calibri Light" panose="020F0302020204030204" pitchFamily="34" charset="0"/>
                <a:cs typeface="Calibri Light" panose="020F0302020204030204" pitchFamily="34" charset="0"/>
              </a:rPr>
              <a:t>Free-Response Question 2:</a:t>
            </a:r>
            <a:br>
              <a:rPr lang="en-US" sz="3500">
                <a:latin typeface="Calibri Light" panose="020F0302020204030204" pitchFamily="34" charset="0"/>
                <a:cs typeface="Calibri Light" panose="020F0302020204030204" pitchFamily="34" charset="0"/>
              </a:rPr>
            </a:br>
            <a:r>
              <a:rPr lang="en-US" sz="3500">
                <a:latin typeface="Calibri Light" panose="020F0302020204030204" pitchFamily="34" charset="0"/>
                <a:cs typeface="Calibri Light" panose="020F0302020204030204" pitchFamily="34" charset="0"/>
              </a:rPr>
              <a:t>PROSE FICTION ANALYSIS </a:t>
            </a:r>
          </a:p>
        </p:txBody>
      </p:sp>
      <p:sp>
        <p:nvSpPr>
          <p:cNvPr id="78" name="Rectangle 77">
            <a:extLst>
              <a:ext uri="{FF2B5EF4-FFF2-40B4-BE49-F238E27FC236}">
                <a16:creationId xmlns:a16="http://schemas.microsoft.com/office/drawing/2014/main" id="{463EEC44-1BA3-44ED-81FC-A644B04B2A4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3102049"/>
            <a:ext cx="96012" cy="65390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latin typeface="Calibri" panose="020F0502020204030204"/>
            </a:endParaRPr>
          </a:p>
        </p:txBody>
      </p:sp>
      <p:sp>
        <p:nvSpPr>
          <p:cNvPr id="20483" name="Rectangle 3"/>
          <p:cNvSpPr>
            <a:spLocks noGrp="1" noChangeArrowheads="1"/>
          </p:cNvSpPr>
          <p:nvPr>
            <p:ph idx="1"/>
          </p:nvPr>
        </p:nvSpPr>
        <p:spPr>
          <a:xfrm>
            <a:off x="4075611" y="304800"/>
            <a:ext cx="4437453" cy="6324600"/>
          </a:xfrm>
        </p:spPr>
        <p:txBody>
          <a:bodyPr anchor="ctr">
            <a:normAutofit fontScale="92500"/>
          </a:bodyPr>
          <a:lstStyle/>
          <a:p>
            <a:pPr marL="0" indent="0">
              <a:spcBef>
                <a:spcPts val="0"/>
              </a:spcBef>
              <a:spcAft>
                <a:spcPts val="1200"/>
              </a:spcAft>
              <a:buNone/>
            </a:pPr>
            <a:r>
              <a:rPr lang="en-US" sz="1700" b="0" dirty="0">
                <a:latin typeface="Calibri" panose="020F0502020204030204" pitchFamily="34" charset="0"/>
                <a:cs typeface="Calibri" panose="020F0502020204030204" pitchFamily="34" charset="0"/>
              </a:rPr>
              <a:t>Stable Prompt Wording Example:</a:t>
            </a:r>
          </a:p>
          <a:p>
            <a:pPr marL="400050" lvl="1" indent="0">
              <a:spcBef>
                <a:spcPts val="0"/>
              </a:spcBef>
              <a:spcAft>
                <a:spcPts val="1200"/>
              </a:spcAft>
              <a:buNone/>
            </a:pPr>
            <a:r>
              <a:rPr lang="en-US" sz="2600" b="1" dirty="0">
                <a:solidFill>
                  <a:srgbClr val="C00000"/>
                </a:solidFill>
                <a:latin typeface="Calibri" panose="020F0502020204030204" pitchFamily="34" charset="0"/>
                <a:ea typeface="Cambria" panose="02040503050406030204" pitchFamily="18" charset="0"/>
                <a:cs typeface="Calibri" panose="020F0502020204030204" pitchFamily="34" charset="0"/>
              </a:rPr>
              <a:t>The following excerpt is from</a:t>
            </a:r>
            <a:r>
              <a:rPr lang="en-US" sz="2600" b="1" dirty="0">
                <a:latin typeface="Cambria" panose="02040503050406030204" pitchFamily="18" charset="0"/>
                <a:ea typeface="Cambria" panose="02040503050406030204" pitchFamily="18" charset="0"/>
                <a:cs typeface="Times New Roman" panose="02020603050405020304" pitchFamily="18" charset="0"/>
              </a:rPr>
              <a:t> </a:t>
            </a:r>
            <a:r>
              <a:rPr lang="en-US" sz="2400" i="1" dirty="0">
                <a:latin typeface="Cambria" panose="02040503050406030204" pitchFamily="18" charset="0"/>
                <a:ea typeface="Cambria" panose="02040503050406030204" pitchFamily="18" charset="0"/>
                <a:cs typeface="Times New Roman" panose="02020603050405020304" pitchFamily="18" charset="0"/>
              </a:rPr>
              <a:t>an 1852 novel by Nathaniel Hawthorne</a:t>
            </a:r>
            <a:r>
              <a:rPr lang="en-US" sz="2400" dirty="0">
                <a:latin typeface="Cambria" panose="02040503050406030204" pitchFamily="18" charset="0"/>
                <a:ea typeface="Cambria" panose="02040503050406030204" pitchFamily="18" charset="0"/>
                <a:cs typeface="Times New Roman" panose="02020603050405020304" pitchFamily="18" charset="0"/>
              </a:rPr>
              <a:t>. </a:t>
            </a:r>
            <a:r>
              <a:rPr lang="en-US" sz="2600" b="1" dirty="0">
                <a:solidFill>
                  <a:srgbClr val="C00000"/>
                </a:solidFill>
                <a:latin typeface="Calibri" panose="020F0502020204030204" pitchFamily="34" charset="0"/>
                <a:ea typeface="Cambria" panose="02040503050406030204" pitchFamily="18" charset="0"/>
                <a:cs typeface="Calibri" panose="020F0502020204030204" pitchFamily="34" charset="0"/>
              </a:rPr>
              <a:t>In this passage</a:t>
            </a:r>
            <a:r>
              <a:rPr lang="en-US" sz="2400" dirty="0">
                <a:latin typeface="Cambria" panose="02040503050406030204" pitchFamily="18" charset="0"/>
                <a:ea typeface="Cambria" panose="02040503050406030204" pitchFamily="18" charset="0"/>
                <a:cs typeface="Times New Roman" panose="02020603050405020304" pitchFamily="18" charset="0"/>
              </a:rPr>
              <a:t>, </a:t>
            </a:r>
            <a:r>
              <a:rPr lang="en-US" sz="2400" i="1" dirty="0">
                <a:latin typeface="Cambria" panose="02040503050406030204" pitchFamily="18" charset="0"/>
                <a:ea typeface="Cambria" panose="02040503050406030204" pitchFamily="18" charset="0"/>
                <a:cs typeface="Times New Roman" panose="02020603050405020304" pitchFamily="18" charset="0"/>
              </a:rPr>
              <a:t>two characters who have been living on the </a:t>
            </a:r>
            <a:r>
              <a:rPr lang="en-US" sz="2400" i="1" dirty="0" err="1">
                <a:latin typeface="Cambria" panose="02040503050406030204" pitchFamily="18" charset="0"/>
                <a:ea typeface="Cambria" panose="02040503050406030204" pitchFamily="18" charset="0"/>
                <a:cs typeface="Times New Roman" panose="02020603050405020304" pitchFamily="18" charset="0"/>
              </a:rPr>
              <a:t>Blithedale</a:t>
            </a:r>
            <a:r>
              <a:rPr lang="en-US" sz="2400" i="1" dirty="0">
                <a:latin typeface="Cambria" panose="02040503050406030204" pitchFamily="18" charset="0"/>
                <a:ea typeface="Cambria" panose="02040503050406030204" pitchFamily="18" charset="0"/>
                <a:cs typeface="Times New Roman" panose="02020603050405020304" pitchFamily="18" charset="0"/>
              </a:rPr>
              <a:t> farm—a  community designed to promote an ideal of equality achieved through communal rural living—are about to part ways</a:t>
            </a:r>
            <a:r>
              <a:rPr lang="en-US" sz="2400" dirty="0">
                <a:latin typeface="Cambria" panose="02040503050406030204" pitchFamily="18" charset="0"/>
                <a:ea typeface="Cambria" panose="02040503050406030204" pitchFamily="18" charset="0"/>
                <a:cs typeface="Times New Roman" panose="02020603050405020304" pitchFamily="18" charset="0"/>
              </a:rPr>
              <a:t>. </a:t>
            </a:r>
            <a:r>
              <a:rPr lang="en-US" sz="2600" b="1" dirty="0">
                <a:solidFill>
                  <a:srgbClr val="C00000"/>
                </a:solidFill>
                <a:latin typeface="Calibri" panose="020F0502020204030204" pitchFamily="34" charset="0"/>
                <a:ea typeface="Cambria" panose="02040503050406030204" pitchFamily="18" charset="0"/>
                <a:cs typeface="Calibri" panose="020F0502020204030204" pitchFamily="34" charset="0"/>
              </a:rPr>
              <a:t>Read the passage carefully. Then, in a well-written essay, analyze how </a:t>
            </a:r>
            <a:r>
              <a:rPr lang="en-US" sz="2400" i="1" dirty="0">
                <a:latin typeface="Cambria" panose="02040503050406030204" pitchFamily="18" charset="0"/>
                <a:ea typeface="Cambria" panose="02040503050406030204" pitchFamily="18" charset="0"/>
                <a:cs typeface="Times New Roman" panose="02020603050405020304" pitchFamily="18" charset="0"/>
              </a:rPr>
              <a:t>Hawthorne</a:t>
            </a:r>
            <a:r>
              <a:rPr lang="en-US" sz="2400" dirty="0">
                <a:latin typeface="Cambria" panose="02040503050406030204" pitchFamily="18" charset="0"/>
                <a:ea typeface="Cambria" panose="02040503050406030204" pitchFamily="18" charset="0"/>
                <a:cs typeface="Times New Roman" panose="02020603050405020304" pitchFamily="18" charset="0"/>
              </a:rPr>
              <a:t> </a:t>
            </a:r>
            <a:r>
              <a:rPr lang="en-US" sz="2400" b="1" dirty="0">
                <a:solidFill>
                  <a:srgbClr val="C00000"/>
                </a:solidFill>
                <a:latin typeface="Calibri" panose="020F0502020204030204" pitchFamily="34" charset="0"/>
                <a:ea typeface="Cambria" panose="02040503050406030204" pitchFamily="18" charset="0"/>
                <a:cs typeface="Calibri" panose="020F0502020204030204" pitchFamily="34" charset="0"/>
              </a:rPr>
              <a:t>uses </a:t>
            </a:r>
            <a:r>
              <a:rPr lang="en-US" sz="2600" b="1" dirty="0">
                <a:solidFill>
                  <a:srgbClr val="C00000"/>
                </a:solidFill>
                <a:latin typeface="Calibri" panose="020F0502020204030204" pitchFamily="34" charset="0"/>
                <a:ea typeface="Cambria" panose="02040503050406030204" pitchFamily="18" charset="0"/>
                <a:cs typeface="Calibri" panose="020F0502020204030204" pitchFamily="34" charset="0"/>
              </a:rPr>
              <a:t>literary elements and techniques</a:t>
            </a:r>
            <a:r>
              <a:rPr lang="en-US" sz="2400" b="1" dirty="0">
                <a:solidFill>
                  <a:srgbClr val="C00000"/>
                </a:solidFill>
                <a:latin typeface="Calibri" panose="020F0502020204030204" pitchFamily="34" charset="0"/>
                <a:ea typeface="Cambria" panose="02040503050406030204" pitchFamily="18" charset="0"/>
                <a:cs typeface="Calibri" panose="020F0502020204030204" pitchFamily="34" charset="0"/>
              </a:rPr>
              <a:t> </a:t>
            </a:r>
            <a:r>
              <a:rPr lang="en-US" sz="2600" b="1" dirty="0">
                <a:solidFill>
                  <a:srgbClr val="C00000"/>
                </a:solidFill>
                <a:latin typeface="Calibri" panose="020F0502020204030204" pitchFamily="34" charset="0"/>
                <a:ea typeface="Cambria" panose="02040503050406030204" pitchFamily="18" charset="0"/>
                <a:cs typeface="Calibri" panose="020F0502020204030204" pitchFamily="34" charset="0"/>
              </a:rPr>
              <a:t>to</a:t>
            </a:r>
            <a:r>
              <a:rPr lang="en-US" sz="2400" b="1" dirty="0">
                <a:solidFill>
                  <a:srgbClr val="C00000"/>
                </a:solidFill>
                <a:latin typeface="Calibri" panose="020F0502020204030204" pitchFamily="34" charset="0"/>
                <a:ea typeface="Cambria" panose="02040503050406030204" pitchFamily="18" charset="0"/>
                <a:cs typeface="Calibri" panose="020F0502020204030204" pitchFamily="34" charset="0"/>
              </a:rPr>
              <a:t> </a:t>
            </a:r>
            <a:r>
              <a:rPr lang="en-US" sz="2400" i="1" dirty="0">
                <a:latin typeface="Cambria" panose="02040503050406030204" pitchFamily="18" charset="0"/>
                <a:ea typeface="Cambria" panose="02040503050406030204" pitchFamily="18" charset="0"/>
                <a:cs typeface="Times New Roman" panose="02020603050405020304" pitchFamily="18" charset="0"/>
              </a:rPr>
              <a:t>portray the narrator’s complex attitude towards Zenobia</a:t>
            </a:r>
            <a:r>
              <a:rPr lang="en-US" sz="2400" dirty="0">
                <a:latin typeface="Cambria" panose="02040503050406030204" pitchFamily="18" charset="0"/>
                <a:ea typeface="Cambria" panose="02040503050406030204" pitchFamily="18" charset="0"/>
                <a:cs typeface="Times New Roman" panose="02020603050405020304" pitchFamily="18" charset="0"/>
              </a:rPr>
              <a:t>.</a:t>
            </a:r>
          </a:p>
          <a:p>
            <a:pPr marL="0" indent="0">
              <a:spcBef>
                <a:spcPts val="0"/>
              </a:spcBef>
              <a:spcAft>
                <a:spcPts val="0"/>
              </a:spcAft>
              <a:buNone/>
            </a:pPr>
            <a:r>
              <a:rPr lang="en-US" sz="1700" dirty="0">
                <a:latin typeface="Calibri" panose="020F0502020204030204" pitchFamily="34" charset="0"/>
                <a:cs typeface="Calibri" panose="020F0502020204030204" pitchFamily="34" charset="0"/>
              </a:rPr>
              <a:t>The text in italics will vary by question, while the remainder of the prompt will be consistently used in all Prose Fiction Analysis essay questions. </a:t>
            </a:r>
          </a:p>
        </p:txBody>
      </p:sp>
    </p:spTree>
    <p:extLst>
      <p:ext uri="{BB962C8B-B14F-4D97-AF65-F5344CB8AC3E}">
        <p14:creationId xmlns:p14="http://schemas.microsoft.com/office/powerpoint/2010/main" val="248933781"/>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2000">
        <p159:morph option="byObject"/>
      </p:transition>
    </mc:Choice>
    <mc:Fallback xmlns="">
      <p:transition spd="slow">
        <p:fade/>
      </p:transition>
    </mc:Fallback>
  </mc:AlternateContent>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19</TotalTime>
  <Words>1339</Words>
  <Application>Microsoft Office PowerPoint</Application>
  <PresentationFormat>On-screen Show (4:3)</PresentationFormat>
  <Paragraphs>61</Paragraphs>
  <Slides>18</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18</vt:i4>
      </vt:variant>
    </vt:vector>
  </HeadingPairs>
  <TitlesOfParts>
    <vt:vector size="24" baseType="lpstr">
      <vt:lpstr>Arial</vt:lpstr>
      <vt:lpstr>Calibri</vt:lpstr>
      <vt:lpstr>Calibri Light</vt:lpstr>
      <vt:lpstr>Cambria</vt:lpstr>
      <vt:lpstr>Times</vt:lpstr>
      <vt:lpstr>Office Theme</vt:lpstr>
      <vt:lpstr>AP Literature &amp; Composition Section II: Free Response Questions</vt:lpstr>
      <vt:lpstr>Free-Response Question 1: POETRY ANALYSIS </vt:lpstr>
      <vt:lpstr>Free-Response Question 1: POETRY ANALYSIS </vt:lpstr>
      <vt:lpstr>Free-Response Question 1: POETRY ANALYSIS </vt:lpstr>
      <vt:lpstr>Free-Response Question 1: POETRY ANALYSIS </vt:lpstr>
      <vt:lpstr>Free-Response Question 2: PROSE FICTION ANALYSIS </vt:lpstr>
      <vt:lpstr>Free-Response Question 2: PROSE FICTION ANALYSIS </vt:lpstr>
      <vt:lpstr>Free-Response Question 2: PROSE FICTION ANALYSIS </vt:lpstr>
      <vt:lpstr>Free-Response Question 2: PROSE FICTION ANALYSIS </vt:lpstr>
      <vt:lpstr>Free-Response Question 3: LITERARY ARGUMENT</vt:lpstr>
      <vt:lpstr>Free-Response Question 3: LITERARY ARGUMENT</vt:lpstr>
      <vt:lpstr>Free-Response Question 3: LITERARY ARGUMENT</vt:lpstr>
      <vt:lpstr>Free-Response Question 3: LITERARY ARGUMENT</vt:lpstr>
      <vt:lpstr>Free-Response Question 3: LITERARY ARGUMENT</vt:lpstr>
      <vt:lpstr>Free-Response Question 3: LITERARY ARGUMENT</vt:lpstr>
      <vt:lpstr>Free-Response Question 3: LITERARY ARGUMENT</vt:lpstr>
      <vt:lpstr>AP Literature &amp; Composition Section II: Free Response Questions</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AP Literature &amp; Composition Section II: Free Response Questions</dc:title>
  <dc:creator>Skip Nicholson</dc:creator>
  <cp:lastModifiedBy>Skip Nicholson</cp:lastModifiedBy>
  <cp:revision>2</cp:revision>
  <dcterms:created xsi:type="dcterms:W3CDTF">2020-02-21T03:56:21Z</dcterms:created>
  <dcterms:modified xsi:type="dcterms:W3CDTF">2020-05-27T07:43:40Z</dcterms:modified>
</cp:coreProperties>
</file>